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2127" y="649223"/>
            <a:ext cx="11686032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04799" y="685799"/>
            <a:ext cx="11583035" cy="0"/>
          </a:xfrm>
          <a:custGeom>
            <a:avLst/>
            <a:gdLst/>
            <a:ahLst/>
            <a:cxnLst/>
            <a:rect l="l" t="t" r="r" b="b"/>
            <a:pathLst>
              <a:path w="11583035" h="0">
                <a:moveTo>
                  <a:pt x="0" y="0"/>
                </a:moveTo>
                <a:lnTo>
                  <a:pt x="11582406" y="1"/>
                </a:lnTo>
              </a:path>
            </a:pathLst>
          </a:custGeom>
          <a:ln w="38100">
            <a:solidFill>
              <a:srgbClr val="252D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4800" y="6519862"/>
            <a:ext cx="11583035" cy="0"/>
          </a:xfrm>
          <a:custGeom>
            <a:avLst/>
            <a:gdLst/>
            <a:ahLst/>
            <a:cxnLst/>
            <a:rect l="l" t="t" r="r" b="b"/>
            <a:pathLst>
              <a:path w="11583035" h="0">
                <a:moveTo>
                  <a:pt x="0" y="0"/>
                </a:moveTo>
                <a:lnTo>
                  <a:pt x="11582406" y="1"/>
                </a:lnTo>
              </a:path>
            </a:pathLst>
          </a:custGeom>
          <a:ln w="9525">
            <a:solidFill>
              <a:srgbClr val="2229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2127" y="649223"/>
            <a:ext cx="11686032" cy="118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04799" y="685799"/>
            <a:ext cx="11583035" cy="0"/>
          </a:xfrm>
          <a:custGeom>
            <a:avLst/>
            <a:gdLst/>
            <a:ahLst/>
            <a:cxnLst/>
            <a:rect l="l" t="t" r="r" b="b"/>
            <a:pathLst>
              <a:path w="11583035" h="0">
                <a:moveTo>
                  <a:pt x="0" y="0"/>
                </a:moveTo>
                <a:lnTo>
                  <a:pt x="11582406" y="1"/>
                </a:lnTo>
              </a:path>
            </a:pathLst>
          </a:custGeom>
          <a:ln w="38100">
            <a:solidFill>
              <a:srgbClr val="252D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4800" y="6519862"/>
            <a:ext cx="11583035" cy="0"/>
          </a:xfrm>
          <a:custGeom>
            <a:avLst/>
            <a:gdLst/>
            <a:ahLst/>
            <a:cxnLst/>
            <a:rect l="l" t="t" r="r" b="b"/>
            <a:pathLst>
              <a:path w="11583035" h="0">
                <a:moveTo>
                  <a:pt x="0" y="0"/>
                </a:moveTo>
                <a:lnTo>
                  <a:pt x="11582406" y="1"/>
                </a:lnTo>
              </a:path>
            </a:pathLst>
          </a:custGeom>
          <a:ln w="9525">
            <a:solidFill>
              <a:srgbClr val="2229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465" y="304291"/>
            <a:ext cx="1160906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19737" y="6556637"/>
            <a:ext cx="1152525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634025" y="6562633"/>
            <a:ext cx="17780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www.efmfm.com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mailto:sales@efmfm.com" TargetMode="External"/><Relationship Id="rId4" Type="http://schemas.openxmlformats.org/officeDocument/2006/relationships/image" Target="../media/image85.png"/><Relationship Id="rId5" Type="http://schemas.openxmlformats.org/officeDocument/2006/relationships/hyperlink" Target="http://www.efmfm.com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jpg"/><Relationship Id="rId21" Type="http://schemas.openxmlformats.org/officeDocument/2006/relationships/image" Target="../media/image25.png"/><Relationship Id="rId22" Type="http://schemas.openxmlformats.org/officeDocument/2006/relationships/image" Target="../media/image26.jpg"/><Relationship Id="rId23" Type="http://schemas.openxmlformats.org/officeDocument/2006/relationships/image" Target="../media/image27.jpg"/><Relationship Id="rId24" Type="http://schemas.openxmlformats.org/officeDocument/2006/relationships/image" Target="../media/image28.jpg"/><Relationship Id="rId25" Type="http://schemas.openxmlformats.org/officeDocument/2006/relationships/image" Target="../media/image29.jpg"/><Relationship Id="rId26" Type="http://schemas.openxmlformats.org/officeDocument/2006/relationships/image" Target="../media/image30.jpg"/><Relationship Id="rId27" Type="http://schemas.openxmlformats.org/officeDocument/2006/relationships/image" Target="../media/image31.jp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jpg"/><Relationship Id="rId31" Type="http://schemas.openxmlformats.org/officeDocument/2006/relationships/image" Target="../media/image35.png"/><Relationship Id="rId32" Type="http://schemas.openxmlformats.org/officeDocument/2006/relationships/hyperlink" Target="http://www.efmfm.com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hyperlink" Target="http://www.efmfm.com/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hyperlink" Target="http://www.efmfm.com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2.png"/><Relationship Id="rId7" Type="http://schemas.openxmlformats.org/officeDocument/2006/relationships/hyperlink" Target="http://www.efmfm.com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www.efmfm.com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3.png"/><Relationship Id="rId4" Type="http://schemas.openxmlformats.org/officeDocument/2006/relationships/hyperlink" Target="http://www.efmfm.com/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4.png"/><Relationship Id="rId4" Type="http://schemas.openxmlformats.org/officeDocument/2006/relationships/hyperlink" Target="http://www.efmfm.com/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hyperlink" Target="http://www.efmfm.com/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437" y="4136657"/>
            <a:ext cx="1371600" cy="2721610"/>
          </a:xfrm>
          <a:custGeom>
            <a:avLst/>
            <a:gdLst/>
            <a:ahLst/>
            <a:cxnLst/>
            <a:rect l="l" t="t" r="r" b="b"/>
            <a:pathLst>
              <a:path w="1371600" h="2721609">
                <a:moveTo>
                  <a:pt x="1371561" y="0"/>
                </a:moveTo>
                <a:lnTo>
                  <a:pt x="0" y="1349145"/>
                </a:lnTo>
                <a:lnTo>
                  <a:pt x="1349768" y="2721341"/>
                </a:lnTo>
                <a:lnTo>
                  <a:pt x="1370817" y="2721341"/>
                </a:lnTo>
                <a:lnTo>
                  <a:pt x="1371561" y="1807209"/>
                </a:lnTo>
                <a:lnTo>
                  <a:pt x="1371561" y="0"/>
                </a:lnTo>
                <a:close/>
              </a:path>
            </a:pathLst>
          </a:custGeom>
          <a:solidFill>
            <a:srgbClr val="ADA4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4" y="0"/>
            <a:ext cx="6624320" cy="1351280"/>
          </a:xfrm>
          <a:custGeom>
            <a:avLst/>
            <a:gdLst/>
            <a:ahLst/>
            <a:cxnLst/>
            <a:rect l="l" t="t" r="r" b="b"/>
            <a:pathLst>
              <a:path w="6624320" h="1351280">
                <a:moveTo>
                  <a:pt x="5299269" y="0"/>
                </a:moveTo>
                <a:lnTo>
                  <a:pt x="0" y="0"/>
                </a:lnTo>
                <a:lnTo>
                  <a:pt x="0" y="1350822"/>
                </a:lnTo>
                <a:lnTo>
                  <a:pt x="6624095" y="1350822"/>
                </a:lnTo>
                <a:lnTo>
                  <a:pt x="5299269" y="0"/>
                </a:lnTo>
                <a:close/>
              </a:path>
            </a:pathLst>
          </a:custGeom>
          <a:solidFill>
            <a:srgbClr val="1F40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21568" y="6565391"/>
            <a:ext cx="295655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78768" y="6589776"/>
            <a:ext cx="256031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70464" y="6577583"/>
            <a:ext cx="26517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533900" y="6294120"/>
            <a:ext cx="7950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Trebuchet MS"/>
                <a:cs typeface="Trebuchet MS"/>
              </a:rPr>
              <a:t>Follow </a:t>
            </a:r>
            <a:r>
              <a:rPr dirty="0" sz="1100" spc="-50" b="1">
                <a:latin typeface="Trebuchet MS"/>
                <a:cs typeface="Trebuchet MS"/>
              </a:rPr>
              <a:t>us</a:t>
            </a:r>
            <a:r>
              <a:rPr dirty="0" sz="1100" spc="-175" b="1">
                <a:latin typeface="Trebuchet MS"/>
                <a:cs typeface="Trebuchet MS"/>
              </a:rPr>
              <a:t> </a:t>
            </a:r>
            <a:r>
              <a:rPr dirty="0" sz="1100" spc="-70" b="1">
                <a:latin typeface="Trebuchet MS"/>
                <a:cs typeface="Trebuchet MS"/>
              </a:rPr>
              <a:t>on: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19" y="6647688"/>
            <a:ext cx="23094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Trebuchet MS"/>
                <a:cs typeface="Trebuchet MS"/>
              </a:rPr>
              <a:t>NGFV </a:t>
            </a:r>
            <a:r>
              <a:rPr dirty="0" sz="1100" spc="-50" b="1">
                <a:latin typeface="Trebuchet MS"/>
                <a:cs typeface="Trebuchet MS"/>
              </a:rPr>
              <a:t>India </a:t>
            </a:r>
            <a:r>
              <a:rPr dirty="0" sz="1100" spc="-70" b="1">
                <a:latin typeface="Trebuchet MS"/>
                <a:cs typeface="Trebuchet MS"/>
              </a:rPr>
              <a:t>Pvt. </a:t>
            </a:r>
            <a:r>
              <a:rPr dirty="0" sz="1100" spc="-100" b="1">
                <a:latin typeface="Trebuchet MS"/>
                <a:cs typeface="Trebuchet MS"/>
              </a:rPr>
              <a:t>Ltd.|</a:t>
            </a:r>
            <a:r>
              <a:rPr dirty="0" sz="1100" spc="-170" b="1">
                <a:latin typeface="Trebuchet MS"/>
                <a:cs typeface="Trebuchet MS"/>
              </a:rPr>
              <a:t> </a:t>
            </a:r>
            <a:r>
              <a:rPr dirty="0" sz="1100" spc="-65" b="1">
                <a:latin typeface="Trebuchet MS"/>
                <a:cs typeface="Trebuchet MS"/>
                <a:hlinkClick r:id="rId5"/>
              </a:rPr>
              <a:t>www.efmfm.com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316736"/>
            <a:ext cx="12188952" cy="4169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2902" y="831596"/>
            <a:ext cx="55359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1800" spc="-45">
                <a:solidFill>
                  <a:srgbClr val="FBFB00"/>
                </a:solidFill>
              </a:rPr>
              <a:t>EFMFM- </a:t>
            </a:r>
            <a:r>
              <a:rPr dirty="0" u="none" sz="1800" spc="-110">
                <a:solidFill>
                  <a:srgbClr val="FBFB00"/>
                </a:solidFill>
              </a:rPr>
              <a:t>Employee Transport </a:t>
            </a:r>
            <a:r>
              <a:rPr dirty="0" u="none" sz="1800" spc="-85">
                <a:solidFill>
                  <a:srgbClr val="FBFB00"/>
                </a:solidFill>
              </a:rPr>
              <a:t>Solution </a:t>
            </a:r>
            <a:r>
              <a:rPr dirty="0" u="none" sz="1800" spc="-5">
                <a:solidFill>
                  <a:srgbClr val="FBFB00"/>
                </a:solidFill>
              </a:rPr>
              <a:t>&amp;</a:t>
            </a:r>
            <a:r>
              <a:rPr dirty="0" u="none" sz="1800" spc="-355">
                <a:solidFill>
                  <a:srgbClr val="FBFB00"/>
                </a:solidFill>
              </a:rPr>
              <a:t> </a:t>
            </a:r>
            <a:r>
              <a:rPr dirty="0" u="none" sz="1800" spc="-114">
                <a:solidFill>
                  <a:srgbClr val="FBFB00"/>
                </a:solidFill>
              </a:rPr>
              <a:t>Services </a:t>
            </a:r>
            <a:r>
              <a:rPr dirty="0" u="none" sz="1800" spc="-90">
                <a:solidFill>
                  <a:srgbClr val="FBFB00"/>
                </a:solidFill>
              </a:rPr>
              <a:t>platform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94855" y="1091377"/>
            <a:ext cx="6463665" cy="77660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4097654">
              <a:lnSpc>
                <a:spcPct val="100000"/>
              </a:lnSpc>
              <a:spcBef>
                <a:spcPts val="240"/>
              </a:spcBef>
            </a:pPr>
            <a:r>
              <a:rPr dirty="0" sz="1100" spc="-40" i="1">
                <a:solidFill>
                  <a:srgbClr val="FBFB00"/>
                </a:solidFill>
                <a:latin typeface="Trebuchet MS"/>
                <a:cs typeface="Trebuchet MS"/>
              </a:rPr>
              <a:t>An </a:t>
            </a:r>
            <a:r>
              <a:rPr dirty="0" sz="1100" spc="-65" i="1">
                <a:solidFill>
                  <a:srgbClr val="FBFB00"/>
                </a:solidFill>
                <a:latin typeface="Trebuchet MS"/>
                <a:cs typeface="Trebuchet MS"/>
              </a:rPr>
              <a:t>integrated</a:t>
            </a:r>
            <a:r>
              <a:rPr dirty="0" sz="1100" spc="-135" i="1">
                <a:solidFill>
                  <a:srgbClr val="FBFB00"/>
                </a:solidFill>
                <a:latin typeface="Trebuchet MS"/>
                <a:cs typeface="Trebuchet MS"/>
              </a:rPr>
              <a:t> </a:t>
            </a:r>
            <a:r>
              <a:rPr dirty="0" sz="1100" spc="-45" i="1">
                <a:solidFill>
                  <a:srgbClr val="FBFB00"/>
                </a:solidFill>
                <a:latin typeface="Trebuchet MS"/>
                <a:cs typeface="Trebuchet MS"/>
              </a:rPr>
              <a:t>approach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2510"/>
              </a:lnSpc>
              <a:spcBef>
                <a:spcPts val="275"/>
              </a:spcBef>
            </a:pPr>
            <a:r>
              <a:rPr dirty="0" sz="2100" spc="-50" b="1">
                <a:solidFill>
                  <a:srgbClr val="FBFB00"/>
                </a:solidFill>
                <a:latin typeface="Trebuchet MS"/>
                <a:cs typeface="Trebuchet MS"/>
              </a:rPr>
              <a:t>EFMFM- </a:t>
            </a:r>
            <a:r>
              <a:rPr dirty="0" sz="2100" spc="-120" b="1">
                <a:solidFill>
                  <a:srgbClr val="FBFB00"/>
                </a:solidFill>
                <a:latin typeface="Trebuchet MS"/>
                <a:cs typeface="Trebuchet MS"/>
              </a:rPr>
              <a:t>Employee </a:t>
            </a:r>
            <a:r>
              <a:rPr dirty="0" sz="2100" spc="-125" b="1">
                <a:solidFill>
                  <a:srgbClr val="FBFB00"/>
                </a:solidFill>
                <a:latin typeface="Trebuchet MS"/>
                <a:cs typeface="Trebuchet MS"/>
              </a:rPr>
              <a:t>Transport </a:t>
            </a:r>
            <a:r>
              <a:rPr dirty="0" sz="2100" spc="-100" b="1">
                <a:solidFill>
                  <a:srgbClr val="FBFB00"/>
                </a:solidFill>
                <a:latin typeface="Trebuchet MS"/>
                <a:cs typeface="Trebuchet MS"/>
              </a:rPr>
              <a:t>Solution </a:t>
            </a:r>
            <a:r>
              <a:rPr dirty="0" sz="2100" spc="-5" b="1">
                <a:solidFill>
                  <a:srgbClr val="FBFB00"/>
                </a:solidFill>
                <a:latin typeface="Trebuchet MS"/>
                <a:cs typeface="Trebuchet MS"/>
              </a:rPr>
              <a:t>&amp;</a:t>
            </a:r>
            <a:r>
              <a:rPr dirty="0" sz="2100" spc="-475" b="1">
                <a:solidFill>
                  <a:srgbClr val="FBFB00"/>
                </a:solidFill>
                <a:latin typeface="Trebuchet MS"/>
                <a:cs typeface="Trebuchet MS"/>
              </a:rPr>
              <a:t> </a:t>
            </a:r>
            <a:r>
              <a:rPr dirty="0" sz="2100" spc="-130" b="1">
                <a:solidFill>
                  <a:srgbClr val="FBFB00"/>
                </a:solidFill>
                <a:latin typeface="Trebuchet MS"/>
                <a:cs typeface="Trebuchet MS"/>
              </a:rPr>
              <a:t>Services </a:t>
            </a:r>
            <a:r>
              <a:rPr dirty="0" sz="2100" spc="-105" b="1">
                <a:solidFill>
                  <a:srgbClr val="FBFB00"/>
                </a:solidFill>
                <a:latin typeface="Trebuchet MS"/>
                <a:cs typeface="Trebuchet MS"/>
              </a:rPr>
              <a:t>platform</a:t>
            </a:r>
            <a:endParaRPr sz="2100">
              <a:latin typeface="Trebuchet MS"/>
              <a:cs typeface="Trebuchet MS"/>
            </a:endParaRPr>
          </a:p>
          <a:p>
            <a:pPr algn="r" marR="5080">
              <a:lnSpc>
                <a:spcPts val="1670"/>
              </a:lnSpc>
            </a:pPr>
            <a:r>
              <a:rPr dirty="0" sz="1400" spc="-50" i="1">
                <a:solidFill>
                  <a:srgbClr val="FBFB00"/>
                </a:solidFill>
                <a:latin typeface="Trebuchet MS"/>
                <a:cs typeface="Trebuchet MS"/>
              </a:rPr>
              <a:t>An </a:t>
            </a:r>
            <a:r>
              <a:rPr dirty="0" sz="1400" spc="-75" i="1">
                <a:solidFill>
                  <a:srgbClr val="FBFB00"/>
                </a:solidFill>
                <a:latin typeface="Trebuchet MS"/>
                <a:cs typeface="Trebuchet MS"/>
              </a:rPr>
              <a:t>integrated</a:t>
            </a:r>
            <a:r>
              <a:rPr dirty="0" sz="1400" spc="-185" i="1">
                <a:solidFill>
                  <a:srgbClr val="FBFB00"/>
                </a:solidFill>
                <a:latin typeface="Trebuchet MS"/>
                <a:cs typeface="Trebuchet MS"/>
              </a:rPr>
              <a:t> </a:t>
            </a:r>
            <a:r>
              <a:rPr dirty="0" sz="1400" spc="-55" i="1">
                <a:solidFill>
                  <a:srgbClr val="FBFB00"/>
                </a:solidFill>
                <a:latin typeface="Trebuchet MS"/>
                <a:cs typeface="Trebuchet MS"/>
              </a:rPr>
              <a:t>approach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52304" y="347472"/>
            <a:ext cx="1642872" cy="588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357759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90">
                <a:solidFill>
                  <a:srgbClr val="010101"/>
                </a:solidFill>
              </a:rPr>
              <a:t>Roadmap </a:t>
            </a:r>
            <a:r>
              <a:rPr dirty="0" u="none" sz="2100" spc="-114">
                <a:solidFill>
                  <a:srgbClr val="010101"/>
                </a:solidFill>
              </a:rPr>
              <a:t>Driven by </a:t>
            </a:r>
            <a:r>
              <a:rPr dirty="0" u="none" sz="2100" spc="-135">
                <a:solidFill>
                  <a:srgbClr val="010101"/>
                </a:solidFill>
              </a:rPr>
              <a:t>Clear</a:t>
            </a:r>
            <a:r>
              <a:rPr dirty="0" u="none" sz="2100" spc="-335">
                <a:solidFill>
                  <a:srgbClr val="010101"/>
                </a:solidFill>
              </a:rPr>
              <a:t> </a:t>
            </a:r>
            <a:r>
              <a:rPr dirty="0" u="none" sz="2100" spc="-95">
                <a:solidFill>
                  <a:srgbClr val="010101"/>
                </a:solidFill>
              </a:rPr>
              <a:t>Vision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5107927" y="1191259"/>
            <a:ext cx="4449445" cy="414972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u="sng" sz="1800" spc="-8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India</a:t>
            </a:r>
            <a:r>
              <a:rPr dirty="0" u="sng" sz="1800" spc="-14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1800" spc="-10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HQ: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u="sng" sz="1800" spc="-114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Chennai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 spc="-65">
                <a:latin typeface="Trebuchet MS"/>
                <a:cs typeface="Trebuchet MS"/>
              </a:rPr>
              <a:t>4th </a:t>
            </a:r>
            <a:r>
              <a:rPr dirty="0" sz="1800" spc="-95">
                <a:latin typeface="Trebuchet MS"/>
                <a:cs typeface="Trebuchet MS"/>
              </a:rPr>
              <a:t>Floor, </a:t>
            </a:r>
            <a:r>
              <a:rPr dirty="0" sz="1800" spc="-75">
                <a:latin typeface="Trebuchet MS"/>
                <a:cs typeface="Trebuchet MS"/>
              </a:rPr>
              <a:t>Gamma </a:t>
            </a:r>
            <a:r>
              <a:rPr dirty="0" sz="1800" spc="-105">
                <a:latin typeface="Trebuchet MS"/>
                <a:cs typeface="Trebuchet MS"/>
              </a:rPr>
              <a:t>Block, </a:t>
            </a:r>
            <a:r>
              <a:rPr dirty="0" sz="1800" spc="-70">
                <a:latin typeface="Trebuchet MS"/>
                <a:cs typeface="Trebuchet MS"/>
              </a:rPr>
              <a:t>Alpha </a:t>
            </a:r>
            <a:r>
              <a:rPr dirty="0" sz="1800" spc="-105">
                <a:latin typeface="Trebuchet MS"/>
                <a:cs typeface="Trebuchet MS"/>
              </a:rPr>
              <a:t>City</a:t>
            </a:r>
            <a:r>
              <a:rPr dirty="0" sz="1800" spc="-385">
                <a:latin typeface="Trebuchet MS"/>
                <a:cs typeface="Trebuchet MS"/>
              </a:rPr>
              <a:t> </a:t>
            </a:r>
            <a:r>
              <a:rPr dirty="0" sz="1800" spc="-215">
                <a:latin typeface="Trebuchet MS"/>
                <a:cs typeface="Trebuchet MS"/>
              </a:rPr>
              <a:t>,</a:t>
            </a:r>
            <a:endParaRPr sz="1800">
              <a:latin typeface="Trebuchet MS"/>
              <a:cs typeface="Trebuchet MS"/>
            </a:endParaRPr>
          </a:p>
          <a:p>
            <a:pPr marL="12700" marR="948690">
              <a:lnSpc>
                <a:spcPct val="147800"/>
              </a:lnSpc>
              <a:spcBef>
                <a:spcPts val="120"/>
              </a:spcBef>
            </a:pPr>
            <a:r>
              <a:rPr dirty="0" sz="1800" spc="-35">
                <a:latin typeface="Trebuchet MS"/>
                <a:cs typeface="Trebuchet MS"/>
              </a:rPr>
              <a:t>25 </a:t>
            </a:r>
            <a:r>
              <a:rPr dirty="0" sz="1800" spc="-114">
                <a:latin typeface="Trebuchet MS"/>
                <a:cs typeface="Trebuchet MS"/>
              </a:rPr>
              <a:t>Rajiv </a:t>
            </a:r>
            <a:r>
              <a:rPr dirty="0" sz="1800" spc="-70">
                <a:latin typeface="Trebuchet MS"/>
                <a:cs typeface="Trebuchet MS"/>
              </a:rPr>
              <a:t>Gandhi </a:t>
            </a:r>
            <a:r>
              <a:rPr dirty="0" sz="1800" spc="-90">
                <a:latin typeface="Trebuchet MS"/>
                <a:cs typeface="Trebuchet MS"/>
              </a:rPr>
              <a:t>Salai </a:t>
            </a:r>
            <a:r>
              <a:rPr dirty="0" sz="1800" spc="-50">
                <a:latin typeface="Trebuchet MS"/>
                <a:cs typeface="Trebuchet MS"/>
              </a:rPr>
              <a:t>(OMR),</a:t>
            </a:r>
            <a:r>
              <a:rPr dirty="0" sz="1800" spc="-390">
                <a:latin typeface="Trebuchet MS"/>
                <a:cs typeface="Trebuchet MS"/>
              </a:rPr>
              <a:t> </a:t>
            </a:r>
            <a:r>
              <a:rPr dirty="0" sz="1800" spc="-85">
                <a:latin typeface="Trebuchet MS"/>
                <a:cs typeface="Trebuchet MS"/>
              </a:rPr>
              <a:t>Navalur,  </a:t>
            </a:r>
            <a:r>
              <a:rPr dirty="0" sz="1800" spc="-90">
                <a:latin typeface="Trebuchet MS"/>
                <a:cs typeface="Trebuchet MS"/>
              </a:rPr>
              <a:t>Chennai, </a:t>
            </a:r>
            <a:r>
              <a:rPr dirty="0" sz="1800" spc="-110">
                <a:latin typeface="Trebuchet MS"/>
                <a:cs typeface="Trebuchet MS"/>
              </a:rPr>
              <a:t>Tamil </a:t>
            </a:r>
            <a:r>
              <a:rPr dirty="0" sz="1800" spc="-45">
                <a:latin typeface="Trebuchet MS"/>
                <a:cs typeface="Trebuchet MS"/>
              </a:rPr>
              <a:t>Nadu </a:t>
            </a:r>
            <a:r>
              <a:rPr dirty="0" sz="1800" spc="-110">
                <a:latin typeface="Trebuchet MS"/>
                <a:cs typeface="Trebuchet MS"/>
              </a:rPr>
              <a:t>-</a:t>
            </a:r>
            <a:r>
              <a:rPr dirty="0" sz="1800" spc="-300">
                <a:latin typeface="Trebuchet MS"/>
                <a:cs typeface="Trebuchet MS"/>
              </a:rPr>
              <a:t> </a:t>
            </a:r>
            <a:r>
              <a:rPr dirty="0" sz="1800" spc="-35">
                <a:latin typeface="Trebuchet MS"/>
                <a:cs typeface="Trebuchet MS"/>
              </a:rPr>
              <a:t>603103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z="1800" spc="-105" b="1">
                <a:latin typeface="Trebuchet MS"/>
                <a:cs typeface="Trebuchet MS"/>
              </a:rPr>
              <a:t>Email </a:t>
            </a:r>
            <a:r>
              <a:rPr dirty="0" sz="1800" spc="-165" b="1">
                <a:latin typeface="Trebuchet MS"/>
                <a:cs typeface="Trebuchet MS"/>
              </a:rPr>
              <a:t>: </a:t>
            </a:r>
            <a:r>
              <a:rPr dirty="0" u="sng" sz="1800" spc="-7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/>
              </a:rPr>
              <a:t>sales@efmfm.com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z="1800" spc="-95" b="1">
                <a:latin typeface="Trebuchet MS"/>
                <a:cs typeface="Trebuchet MS"/>
              </a:rPr>
              <a:t>Operations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 spc="-75">
                <a:latin typeface="Trebuchet MS"/>
                <a:cs typeface="Trebuchet MS"/>
              </a:rPr>
              <a:t>Chennai </a:t>
            </a:r>
            <a:r>
              <a:rPr dirty="0" sz="1800" spc="-120">
                <a:latin typeface="Trebuchet MS"/>
                <a:cs typeface="Trebuchet MS"/>
              </a:rPr>
              <a:t>| </a:t>
            </a:r>
            <a:r>
              <a:rPr dirty="0" sz="1800" spc="-70">
                <a:latin typeface="Trebuchet MS"/>
                <a:cs typeface="Trebuchet MS"/>
              </a:rPr>
              <a:t>Bangalore </a:t>
            </a:r>
            <a:r>
              <a:rPr dirty="0" sz="1800" spc="-120">
                <a:latin typeface="Trebuchet MS"/>
                <a:cs typeface="Trebuchet MS"/>
              </a:rPr>
              <a:t>| </a:t>
            </a:r>
            <a:r>
              <a:rPr dirty="0" sz="1800" spc="-75">
                <a:latin typeface="Trebuchet MS"/>
                <a:cs typeface="Trebuchet MS"/>
              </a:rPr>
              <a:t>Hyderabad </a:t>
            </a:r>
            <a:r>
              <a:rPr dirty="0" sz="1800" spc="-120">
                <a:latin typeface="Trebuchet MS"/>
                <a:cs typeface="Trebuchet MS"/>
              </a:rPr>
              <a:t>| </a:t>
            </a:r>
            <a:r>
              <a:rPr dirty="0" sz="1800" spc="-60">
                <a:latin typeface="Trebuchet MS"/>
                <a:cs typeface="Trebuchet MS"/>
              </a:rPr>
              <a:t>NCR </a:t>
            </a:r>
            <a:r>
              <a:rPr dirty="0" sz="1800" spc="-120">
                <a:latin typeface="Trebuchet MS"/>
                <a:cs typeface="Trebuchet MS"/>
              </a:rPr>
              <a:t>|</a:t>
            </a:r>
            <a:r>
              <a:rPr dirty="0" sz="1800" spc="-415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Pune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5632" y="1411224"/>
            <a:ext cx="3617976" cy="2410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5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127" y="649223"/>
            <a:ext cx="11686032" cy="11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4800" y="5391153"/>
            <a:ext cx="11583035" cy="1133475"/>
            <a:chOff x="304800" y="5391153"/>
            <a:chExt cx="11583035" cy="1133475"/>
          </a:xfrm>
        </p:grpSpPr>
        <p:sp>
          <p:nvSpPr>
            <p:cNvPr id="4" name="object 4"/>
            <p:cNvSpPr/>
            <p:nvPr/>
          </p:nvSpPr>
          <p:spPr>
            <a:xfrm>
              <a:off x="304800" y="6519862"/>
              <a:ext cx="11583035" cy="0"/>
            </a:xfrm>
            <a:custGeom>
              <a:avLst/>
              <a:gdLst/>
              <a:ahLst/>
              <a:cxnLst/>
              <a:rect l="l" t="t" r="r" b="b"/>
              <a:pathLst>
                <a:path w="11583035" h="0">
                  <a:moveTo>
                    <a:pt x="0" y="0"/>
                  </a:moveTo>
                  <a:lnTo>
                    <a:pt x="11582406" y="1"/>
                  </a:lnTo>
                </a:path>
              </a:pathLst>
            </a:custGeom>
            <a:ln w="9525">
              <a:solidFill>
                <a:srgbClr val="2229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96483" y="5391153"/>
              <a:ext cx="825511" cy="204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71551" y="5544134"/>
              <a:ext cx="950211" cy="9502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9183" y="5905312"/>
              <a:ext cx="932436" cy="2442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95100" algn="l"/>
              </a:tabLst>
            </a:pPr>
            <a:r>
              <a:rPr dirty="0" spc="90" b="0">
                <a:latin typeface="Times New Roman"/>
                <a:cs typeface="Times New Roman"/>
              </a:rPr>
              <a:t> </a:t>
            </a:r>
            <a:r>
              <a:rPr dirty="0" spc="-135"/>
              <a:t>Overview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8781" y="1109471"/>
            <a:ext cx="3465195" cy="949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5500"/>
              </a:lnSpc>
              <a:spcBef>
                <a:spcPts val="100"/>
              </a:spcBef>
            </a:pPr>
            <a:r>
              <a:rPr dirty="0" sz="1100" spc="-55">
                <a:latin typeface="Trebuchet MS"/>
                <a:cs typeface="Trebuchet MS"/>
              </a:rPr>
              <a:t>efmfm </a:t>
            </a:r>
            <a:r>
              <a:rPr dirty="0" sz="1100" spc="-45">
                <a:latin typeface="Trebuchet MS"/>
                <a:cs typeface="Trebuchet MS"/>
              </a:rPr>
              <a:t>is </a:t>
            </a:r>
            <a:r>
              <a:rPr dirty="0" sz="1100" spc="-55">
                <a:latin typeface="Trebuchet MS"/>
                <a:cs typeface="Trebuchet MS"/>
              </a:rPr>
              <a:t>a </a:t>
            </a:r>
            <a:r>
              <a:rPr dirty="0" sz="1100" spc="-50">
                <a:latin typeface="Trebuchet MS"/>
                <a:cs typeface="Trebuchet MS"/>
              </a:rPr>
              <a:t>product </a:t>
            </a:r>
            <a:r>
              <a:rPr dirty="0" sz="1100" spc="-45">
                <a:latin typeface="Trebuchet MS"/>
                <a:cs typeface="Trebuchet MS"/>
              </a:rPr>
              <a:t>from </a:t>
            </a:r>
            <a:r>
              <a:rPr dirty="0" sz="1100" spc="-40">
                <a:latin typeface="Trebuchet MS"/>
                <a:cs typeface="Trebuchet MS"/>
              </a:rPr>
              <a:t>NGFV </a:t>
            </a:r>
            <a:r>
              <a:rPr dirty="0" sz="1100" spc="-60">
                <a:latin typeface="Trebuchet MS"/>
                <a:cs typeface="Trebuchet MS"/>
              </a:rPr>
              <a:t>stabilized </a:t>
            </a:r>
            <a:r>
              <a:rPr dirty="0" sz="1100" spc="-45">
                <a:latin typeface="Trebuchet MS"/>
                <a:cs typeface="Trebuchet MS"/>
              </a:rPr>
              <a:t>in </a:t>
            </a:r>
            <a:r>
              <a:rPr dirty="0" sz="1100" spc="-40">
                <a:latin typeface="Trebuchet MS"/>
                <a:cs typeface="Trebuchet MS"/>
              </a:rPr>
              <a:t>2015. </a:t>
            </a:r>
            <a:r>
              <a:rPr dirty="0" sz="1100" spc="-55">
                <a:latin typeface="Trebuchet MS"/>
                <a:cs typeface="Trebuchet MS"/>
              </a:rPr>
              <a:t>efmfm  </a:t>
            </a:r>
            <a:r>
              <a:rPr dirty="0" sz="1100" spc="-45">
                <a:latin typeface="Trebuchet MS"/>
                <a:cs typeface="Trebuchet MS"/>
              </a:rPr>
              <a:t>SaaS</a:t>
            </a:r>
            <a:r>
              <a:rPr dirty="0" sz="1100" spc="-90">
                <a:latin typeface="Trebuchet MS"/>
                <a:cs typeface="Trebuchet MS"/>
              </a:rPr>
              <a:t> </a:t>
            </a:r>
            <a:r>
              <a:rPr dirty="0" sz="1100" spc="-55">
                <a:latin typeface="Trebuchet MS"/>
                <a:cs typeface="Trebuchet MS"/>
              </a:rPr>
              <a:t>platform</a:t>
            </a:r>
            <a:r>
              <a:rPr dirty="0" sz="1100" spc="-85">
                <a:latin typeface="Trebuchet MS"/>
                <a:cs typeface="Trebuchet MS"/>
              </a:rPr>
              <a:t> </a:t>
            </a:r>
            <a:r>
              <a:rPr dirty="0" sz="1100" spc="-45">
                <a:latin typeface="Trebuchet MS"/>
                <a:cs typeface="Trebuchet MS"/>
              </a:rPr>
              <a:t>for</a:t>
            </a:r>
            <a:r>
              <a:rPr dirty="0" sz="1100" spc="-75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Employee</a:t>
            </a:r>
            <a:r>
              <a:rPr dirty="0" sz="1100" spc="-75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Transport</a:t>
            </a:r>
            <a:r>
              <a:rPr dirty="0" sz="1100" spc="-90">
                <a:latin typeface="Trebuchet MS"/>
                <a:cs typeface="Trebuchet MS"/>
              </a:rPr>
              <a:t> </a:t>
            </a:r>
            <a:r>
              <a:rPr dirty="0" sz="1100" spc="-45">
                <a:latin typeface="Trebuchet MS"/>
                <a:cs typeface="Trebuchet MS"/>
              </a:rPr>
              <a:t>Solutions</a:t>
            </a:r>
            <a:r>
              <a:rPr dirty="0" sz="1100" spc="-85">
                <a:latin typeface="Trebuchet MS"/>
                <a:cs typeface="Trebuchet MS"/>
              </a:rPr>
              <a:t> </a:t>
            </a:r>
            <a:r>
              <a:rPr dirty="0" sz="1100" spc="-30">
                <a:latin typeface="Trebuchet MS"/>
                <a:cs typeface="Trebuchet MS"/>
              </a:rPr>
              <a:t>&amp;</a:t>
            </a:r>
            <a:r>
              <a:rPr dirty="0" sz="1100" spc="-80">
                <a:latin typeface="Trebuchet MS"/>
                <a:cs typeface="Trebuchet MS"/>
              </a:rPr>
              <a:t> </a:t>
            </a:r>
            <a:r>
              <a:rPr dirty="0" sz="1100" spc="-60">
                <a:latin typeface="Trebuchet MS"/>
                <a:cs typeface="Trebuchet MS"/>
              </a:rPr>
              <a:t>Services.</a:t>
            </a:r>
            <a:endParaRPr sz="1100">
              <a:latin typeface="Trebuchet MS"/>
              <a:cs typeface="Trebuchet MS"/>
            </a:endParaRPr>
          </a:p>
          <a:p>
            <a:pPr algn="just" marL="12700" marR="5080">
              <a:lnSpc>
                <a:spcPts val="1300"/>
              </a:lnSpc>
              <a:spcBef>
                <a:spcPts val="635"/>
              </a:spcBef>
            </a:pPr>
            <a:r>
              <a:rPr dirty="0" sz="1100" spc="-40">
                <a:latin typeface="Trebuchet MS"/>
                <a:cs typeface="Trebuchet MS"/>
              </a:rPr>
              <a:t>NGFV </a:t>
            </a:r>
            <a:r>
              <a:rPr dirty="0" sz="1100" spc="-45">
                <a:latin typeface="Trebuchet MS"/>
                <a:cs typeface="Trebuchet MS"/>
              </a:rPr>
              <a:t>is </a:t>
            </a:r>
            <a:r>
              <a:rPr dirty="0" sz="1100" spc="-55">
                <a:latin typeface="Trebuchet MS"/>
                <a:cs typeface="Trebuchet MS"/>
              </a:rPr>
              <a:t>part </a:t>
            </a:r>
            <a:r>
              <a:rPr dirty="0" sz="1100" spc="-50">
                <a:latin typeface="Trebuchet MS"/>
                <a:cs typeface="Trebuchet MS"/>
              </a:rPr>
              <a:t>of </a:t>
            </a:r>
            <a:r>
              <a:rPr dirty="0" sz="1100" spc="-40">
                <a:latin typeface="Trebuchet MS"/>
                <a:cs typeface="Trebuchet MS"/>
              </a:rPr>
              <a:t>Newt </a:t>
            </a:r>
            <a:r>
              <a:rPr dirty="0" sz="1100" spc="-55">
                <a:latin typeface="Trebuchet MS"/>
                <a:cs typeface="Trebuchet MS"/>
              </a:rPr>
              <a:t>Global </a:t>
            </a:r>
            <a:r>
              <a:rPr dirty="0" sz="1100" spc="-35">
                <a:latin typeface="Trebuchet MS"/>
                <a:cs typeface="Trebuchet MS"/>
              </a:rPr>
              <a:t>Group </a:t>
            </a:r>
            <a:r>
              <a:rPr dirty="0" sz="1100" spc="-50">
                <a:latin typeface="Trebuchet MS"/>
                <a:cs typeface="Trebuchet MS"/>
              </a:rPr>
              <a:t>which </a:t>
            </a:r>
            <a:r>
              <a:rPr dirty="0" sz="1100" spc="-35">
                <a:latin typeface="Trebuchet MS"/>
                <a:cs typeface="Trebuchet MS"/>
              </a:rPr>
              <a:t>was </a:t>
            </a:r>
            <a:r>
              <a:rPr dirty="0" sz="1100" spc="-50">
                <a:latin typeface="Trebuchet MS"/>
                <a:cs typeface="Trebuchet MS"/>
              </a:rPr>
              <a:t>established</a:t>
            </a:r>
            <a:r>
              <a:rPr dirty="0" sz="1100" spc="-215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in  </a:t>
            </a:r>
            <a:r>
              <a:rPr dirty="0" sz="1100" spc="-20">
                <a:latin typeface="Trebuchet MS"/>
                <a:cs typeface="Trebuchet MS"/>
              </a:rPr>
              <a:t>2004 </a:t>
            </a:r>
            <a:r>
              <a:rPr dirty="0" sz="1100" spc="-45">
                <a:latin typeface="Trebuchet MS"/>
                <a:cs typeface="Trebuchet MS"/>
              </a:rPr>
              <a:t>in </a:t>
            </a:r>
            <a:r>
              <a:rPr dirty="0" sz="1100" spc="-65">
                <a:latin typeface="Trebuchet MS"/>
                <a:cs typeface="Trebuchet MS"/>
              </a:rPr>
              <a:t>Dallas, </a:t>
            </a:r>
            <a:r>
              <a:rPr dirty="0" sz="1100" spc="-75">
                <a:latin typeface="Trebuchet MS"/>
                <a:cs typeface="Trebuchet MS"/>
              </a:rPr>
              <a:t>Texas, </a:t>
            </a:r>
            <a:r>
              <a:rPr dirty="0" sz="1100" spc="-20">
                <a:latin typeface="Trebuchet MS"/>
                <a:cs typeface="Trebuchet MS"/>
              </a:rPr>
              <a:t>USA </a:t>
            </a:r>
            <a:r>
              <a:rPr dirty="0" sz="1100" spc="-130">
                <a:latin typeface="Trebuchet MS"/>
                <a:cs typeface="Trebuchet MS"/>
              </a:rPr>
              <a:t>. </a:t>
            </a:r>
            <a:r>
              <a:rPr dirty="0" sz="1100" spc="-55">
                <a:latin typeface="Trebuchet MS"/>
                <a:cs typeface="Trebuchet MS"/>
              </a:rPr>
              <a:t>It </a:t>
            </a:r>
            <a:r>
              <a:rPr dirty="0" sz="1100" spc="-45">
                <a:latin typeface="Trebuchet MS"/>
                <a:cs typeface="Trebuchet MS"/>
              </a:rPr>
              <a:t>is </a:t>
            </a:r>
            <a:r>
              <a:rPr dirty="0" sz="1100" spc="-50">
                <a:latin typeface="Trebuchet MS"/>
                <a:cs typeface="Trebuchet MS"/>
              </a:rPr>
              <a:t>today </a:t>
            </a:r>
            <a:r>
              <a:rPr dirty="0" sz="1100" spc="-55">
                <a:latin typeface="Trebuchet MS"/>
                <a:cs typeface="Trebuchet MS"/>
              </a:rPr>
              <a:t>a </a:t>
            </a:r>
            <a:r>
              <a:rPr dirty="0" sz="1100" spc="-60">
                <a:latin typeface="Trebuchet MS"/>
                <a:cs typeface="Trebuchet MS"/>
              </a:rPr>
              <a:t>Leader </a:t>
            </a:r>
            <a:r>
              <a:rPr dirty="0" sz="1100" spc="-45">
                <a:latin typeface="Trebuchet MS"/>
                <a:cs typeface="Trebuchet MS"/>
              </a:rPr>
              <a:t>in</a:t>
            </a:r>
            <a:r>
              <a:rPr dirty="0" sz="1100" spc="240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Cloud  </a:t>
            </a:r>
            <a:r>
              <a:rPr dirty="0" sz="1100" spc="-55">
                <a:latin typeface="Trebuchet MS"/>
                <a:cs typeface="Trebuchet MS"/>
              </a:rPr>
              <a:t>Transformation.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1277" y="1186738"/>
            <a:ext cx="3653261" cy="19797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08526" y="1353312"/>
            <a:ext cx="2609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75" b="1">
                <a:latin typeface="Trebuchet MS"/>
                <a:cs typeface="Trebuchet MS"/>
              </a:rPr>
              <a:t>U</a:t>
            </a:r>
            <a:r>
              <a:rPr dirty="0" sz="1100" spc="-50" b="1">
                <a:latin typeface="Trebuchet MS"/>
                <a:cs typeface="Trebuchet MS"/>
              </a:rPr>
              <a:t>S</a:t>
            </a:r>
            <a:r>
              <a:rPr dirty="0" sz="1100" spc="-35" b="1"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841" y="1478280"/>
            <a:ext cx="3060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5" b="1">
                <a:latin typeface="Trebuchet MS"/>
                <a:cs typeface="Trebuchet MS"/>
              </a:rPr>
              <a:t>I</a:t>
            </a:r>
            <a:r>
              <a:rPr dirty="0" sz="1100" spc="-80" b="1">
                <a:latin typeface="Trebuchet MS"/>
                <a:cs typeface="Trebuchet MS"/>
              </a:rPr>
              <a:t>n</a:t>
            </a:r>
            <a:r>
              <a:rPr dirty="0" sz="1100" spc="-80" b="1">
                <a:latin typeface="Trebuchet MS"/>
                <a:cs typeface="Trebuchet MS"/>
              </a:rPr>
              <a:t>d</a:t>
            </a:r>
            <a:r>
              <a:rPr dirty="0" sz="1100" spc="-70" b="1">
                <a:latin typeface="Trebuchet MS"/>
                <a:cs typeface="Trebuchet MS"/>
              </a:rPr>
              <a:t>i</a:t>
            </a:r>
            <a:r>
              <a:rPr dirty="0" sz="1100" spc="-45" b="1"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3595" y="2334768"/>
            <a:ext cx="1714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Trebuchet MS"/>
                <a:cs typeface="Trebuchet MS"/>
              </a:rPr>
              <a:t>SA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2145" y="1712976"/>
            <a:ext cx="6381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80" b="1">
                <a:latin typeface="Trebuchet MS"/>
                <a:cs typeface="Trebuchet MS"/>
              </a:rPr>
              <a:t>Philippines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6587" y="2075688"/>
            <a:ext cx="4343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 b="1">
                <a:latin typeface="Trebuchet MS"/>
                <a:cs typeface="Trebuchet MS"/>
              </a:rPr>
              <a:t>M</a:t>
            </a:r>
            <a:r>
              <a:rPr dirty="0" sz="1100" spc="-5" b="1">
                <a:latin typeface="Trebuchet MS"/>
                <a:cs typeface="Trebuchet MS"/>
              </a:rPr>
              <a:t>e</a:t>
            </a:r>
            <a:r>
              <a:rPr dirty="0" sz="1100" spc="-125" b="1">
                <a:latin typeface="Trebuchet MS"/>
                <a:cs typeface="Trebuchet MS"/>
              </a:rPr>
              <a:t>x</a:t>
            </a:r>
            <a:r>
              <a:rPr dirty="0" sz="1100" spc="-70" b="1">
                <a:latin typeface="Trebuchet MS"/>
                <a:cs typeface="Trebuchet MS"/>
              </a:rPr>
              <a:t>i</a:t>
            </a:r>
            <a:r>
              <a:rPr dirty="0" sz="1100" spc="-130" b="1">
                <a:latin typeface="Trebuchet MS"/>
                <a:cs typeface="Trebuchet MS"/>
              </a:rPr>
              <a:t>c</a:t>
            </a:r>
            <a:r>
              <a:rPr dirty="0" sz="1100" spc="-35" b="1">
                <a:latin typeface="Trebuchet MS"/>
                <a:cs typeface="Trebuchet MS"/>
              </a:rPr>
              <a:t>o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781" y="770635"/>
            <a:ext cx="9177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7470" algn="l"/>
                <a:tab pos="7658100" algn="l"/>
              </a:tabLst>
            </a:pPr>
            <a:r>
              <a:rPr dirty="0" sz="1200" spc="-65" b="1">
                <a:latin typeface="Trebuchet MS"/>
                <a:cs typeface="Trebuchet MS"/>
              </a:rPr>
              <a:t>Organization	</a:t>
            </a:r>
            <a:r>
              <a:rPr dirty="0" sz="1200" spc="-50" b="1">
                <a:latin typeface="Trebuchet MS"/>
                <a:cs typeface="Trebuchet MS"/>
              </a:rPr>
              <a:t>Global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-85" b="1">
                <a:latin typeface="Trebuchet MS"/>
                <a:cs typeface="Trebuchet MS"/>
              </a:rPr>
              <a:t>Presence	</a:t>
            </a:r>
            <a:r>
              <a:rPr dirty="0" sz="1200" spc="-60" b="1">
                <a:latin typeface="Trebuchet MS"/>
                <a:cs typeface="Trebuchet MS"/>
              </a:rPr>
              <a:t>Operational </a:t>
            </a:r>
            <a:r>
              <a:rPr dirty="0" sz="1200" spc="-70" b="1">
                <a:latin typeface="Trebuchet MS"/>
                <a:cs typeface="Trebuchet MS"/>
              </a:rPr>
              <a:t>Foot </a:t>
            </a:r>
            <a:r>
              <a:rPr dirty="0" sz="1200" spc="-75" b="1">
                <a:latin typeface="Trebuchet MS"/>
                <a:cs typeface="Trebuchet MS"/>
              </a:rPr>
              <a:t>-</a:t>
            </a:r>
            <a:r>
              <a:rPr dirty="0" sz="1200" spc="-204" b="1">
                <a:latin typeface="Trebuchet MS"/>
                <a:cs typeface="Trebuchet MS"/>
              </a:rPr>
              <a:t> </a:t>
            </a:r>
            <a:r>
              <a:rPr dirty="0" sz="1200" spc="-70" b="1">
                <a:latin typeface="Trebuchet MS"/>
                <a:cs typeface="Trebuchet MS"/>
              </a:rPr>
              <a:t>Print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639" y="4940300"/>
            <a:ext cx="1523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latin typeface="Trebuchet MS"/>
                <a:cs typeface="Trebuchet MS"/>
              </a:rPr>
              <a:t>Corporate</a:t>
            </a:r>
            <a:r>
              <a:rPr dirty="0" sz="1200" spc="-130" b="1">
                <a:latin typeface="Trebuchet MS"/>
                <a:cs typeface="Trebuchet MS"/>
              </a:rPr>
              <a:t> </a:t>
            </a:r>
            <a:r>
              <a:rPr dirty="0" sz="1200" spc="-60" b="1">
                <a:latin typeface="Trebuchet MS"/>
                <a:cs typeface="Trebuchet MS"/>
              </a:rPr>
              <a:t>relationships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1830" y="4928107"/>
            <a:ext cx="1562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latin typeface="Trebuchet MS"/>
                <a:cs typeface="Trebuchet MS"/>
              </a:rPr>
              <a:t>Partial </a:t>
            </a:r>
            <a:r>
              <a:rPr dirty="0" sz="1200" spc="-80" b="1">
                <a:latin typeface="Trebuchet MS"/>
                <a:cs typeface="Trebuchet MS"/>
              </a:rPr>
              <a:t>List </a:t>
            </a:r>
            <a:r>
              <a:rPr dirty="0" sz="1200" spc="-50" b="1">
                <a:latin typeface="Trebuchet MS"/>
                <a:cs typeface="Trebuchet MS"/>
              </a:rPr>
              <a:t>of</a:t>
            </a:r>
            <a:r>
              <a:rPr dirty="0" sz="1200" spc="-170" b="1">
                <a:latin typeface="Trebuchet MS"/>
                <a:cs typeface="Trebuchet MS"/>
              </a:rPr>
              <a:t> </a:t>
            </a:r>
            <a:r>
              <a:rPr dirty="0" sz="1200" spc="-65" b="1"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9016" y="5907023"/>
            <a:ext cx="524256" cy="313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9936" y="5349240"/>
            <a:ext cx="1036319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41891" y="5008778"/>
            <a:ext cx="76200" cy="1372235"/>
          </a:xfrm>
          <a:custGeom>
            <a:avLst/>
            <a:gdLst/>
            <a:ahLst/>
            <a:cxnLst/>
            <a:rect l="l" t="t" r="r" b="b"/>
            <a:pathLst>
              <a:path w="76200" h="1372235">
                <a:moveTo>
                  <a:pt x="33337" y="1296963"/>
                </a:moveTo>
                <a:lnTo>
                  <a:pt x="23268" y="1298995"/>
                </a:lnTo>
                <a:lnTo>
                  <a:pt x="11158" y="1307160"/>
                </a:lnTo>
                <a:lnTo>
                  <a:pt x="2993" y="1319271"/>
                </a:lnTo>
                <a:lnTo>
                  <a:pt x="0" y="1334101"/>
                </a:lnTo>
                <a:lnTo>
                  <a:pt x="2993" y="1348931"/>
                </a:lnTo>
                <a:lnTo>
                  <a:pt x="11158" y="1361042"/>
                </a:lnTo>
                <a:lnTo>
                  <a:pt x="23268" y="1369207"/>
                </a:lnTo>
                <a:lnTo>
                  <a:pt x="38100" y="1372201"/>
                </a:lnTo>
                <a:lnTo>
                  <a:pt x="52931" y="1369207"/>
                </a:lnTo>
                <a:lnTo>
                  <a:pt x="65041" y="1361042"/>
                </a:lnTo>
                <a:lnTo>
                  <a:pt x="73206" y="1348931"/>
                </a:lnTo>
                <a:lnTo>
                  <a:pt x="76200" y="1334101"/>
                </a:lnTo>
                <a:lnTo>
                  <a:pt x="33337" y="1334101"/>
                </a:lnTo>
                <a:lnTo>
                  <a:pt x="33337" y="1296963"/>
                </a:lnTo>
                <a:close/>
              </a:path>
              <a:path w="76200" h="1372235">
                <a:moveTo>
                  <a:pt x="38100" y="1296001"/>
                </a:moveTo>
                <a:lnTo>
                  <a:pt x="33337" y="1296963"/>
                </a:lnTo>
                <a:lnTo>
                  <a:pt x="33337" y="1334101"/>
                </a:lnTo>
                <a:lnTo>
                  <a:pt x="42862" y="1334101"/>
                </a:lnTo>
                <a:lnTo>
                  <a:pt x="42862" y="1296963"/>
                </a:lnTo>
                <a:lnTo>
                  <a:pt x="38100" y="1296001"/>
                </a:lnTo>
                <a:close/>
              </a:path>
              <a:path w="76200" h="1372235">
                <a:moveTo>
                  <a:pt x="42862" y="1296963"/>
                </a:moveTo>
                <a:lnTo>
                  <a:pt x="42862" y="1334101"/>
                </a:lnTo>
                <a:lnTo>
                  <a:pt x="76200" y="1334101"/>
                </a:lnTo>
                <a:lnTo>
                  <a:pt x="73206" y="1319271"/>
                </a:lnTo>
                <a:lnTo>
                  <a:pt x="65041" y="1307160"/>
                </a:lnTo>
                <a:lnTo>
                  <a:pt x="52931" y="1298995"/>
                </a:lnTo>
                <a:lnTo>
                  <a:pt x="42862" y="1296963"/>
                </a:lnTo>
                <a:close/>
              </a:path>
              <a:path w="76200" h="1372235">
                <a:moveTo>
                  <a:pt x="33337" y="75238"/>
                </a:moveTo>
                <a:lnTo>
                  <a:pt x="33337" y="1296963"/>
                </a:lnTo>
                <a:lnTo>
                  <a:pt x="38100" y="1296001"/>
                </a:lnTo>
                <a:lnTo>
                  <a:pt x="42862" y="1296001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1372235">
                <a:moveTo>
                  <a:pt x="42862" y="1296001"/>
                </a:moveTo>
                <a:lnTo>
                  <a:pt x="38100" y="1296001"/>
                </a:lnTo>
                <a:lnTo>
                  <a:pt x="42862" y="1296963"/>
                </a:lnTo>
                <a:lnTo>
                  <a:pt x="42862" y="1296001"/>
                </a:lnTo>
                <a:close/>
              </a:path>
              <a:path w="76200" h="137223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200" h="137223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137223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137223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0895" y="2423160"/>
            <a:ext cx="679704" cy="667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8824" y="2417064"/>
            <a:ext cx="1167384" cy="67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97479" y="2410967"/>
            <a:ext cx="975359" cy="691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03764" y="751205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9"/>
                </a:lnTo>
                <a:lnTo>
                  <a:pt x="11158" y="2462839"/>
                </a:lnTo>
                <a:lnTo>
                  <a:pt x="23268" y="2471004"/>
                </a:lnTo>
                <a:lnTo>
                  <a:pt x="38100" y="2473998"/>
                </a:lnTo>
                <a:lnTo>
                  <a:pt x="52925" y="2471004"/>
                </a:lnTo>
                <a:lnTo>
                  <a:pt x="65036" y="2462839"/>
                </a:lnTo>
                <a:lnTo>
                  <a:pt x="73204" y="2450729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0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4" y="2421067"/>
                </a:lnTo>
                <a:lnTo>
                  <a:pt x="65036" y="2408956"/>
                </a:lnTo>
                <a:lnTo>
                  <a:pt x="52925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0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4" y="23268"/>
                </a:lnTo>
                <a:lnTo>
                  <a:pt x="65036" y="11158"/>
                </a:lnTo>
                <a:lnTo>
                  <a:pt x="52925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25" y="73206"/>
                </a:lnTo>
                <a:lnTo>
                  <a:pt x="65036" y="65041"/>
                </a:lnTo>
                <a:lnTo>
                  <a:pt x="73204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91055" y="5388864"/>
            <a:ext cx="792480" cy="271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66621" y="751205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9"/>
                </a:lnTo>
                <a:lnTo>
                  <a:pt x="11158" y="2462839"/>
                </a:lnTo>
                <a:lnTo>
                  <a:pt x="23268" y="2471004"/>
                </a:lnTo>
                <a:lnTo>
                  <a:pt x="38100" y="2473998"/>
                </a:lnTo>
                <a:lnTo>
                  <a:pt x="52931" y="2471004"/>
                </a:lnTo>
                <a:lnTo>
                  <a:pt x="65041" y="2462839"/>
                </a:lnTo>
                <a:lnTo>
                  <a:pt x="73206" y="2450729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2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6" y="2421067"/>
                </a:lnTo>
                <a:lnTo>
                  <a:pt x="65041" y="2408956"/>
                </a:lnTo>
                <a:lnTo>
                  <a:pt x="52931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8157286" y="1265161"/>
            <a:ext cx="383540" cy="352425"/>
            <a:chOff x="8157286" y="1265161"/>
            <a:chExt cx="383540" cy="352425"/>
          </a:xfrm>
        </p:grpSpPr>
        <p:sp>
          <p:nvSpPr>
            <p:cNvPr id="30" name="object 30"/>
            <p:cNvSpPr/>
            <p:nvPr/>
          </p:nvSpPr>
          <p:spPr>
            <a:xfrm>
              <a:off x="8157286" y="1265161"/>
              <a:ext cx="383540" cy="352425"/>
            </a:xfrm>
            <a:custGeom>
              <a:avLst/>
              <a:gdLst/>
              <a:ahLst/>
              <a:cxnLst/>
              <a:rect l="l" t="t" r="r" b="b"/>
              <a:pathLst>
                <a:path w="383540" h="352425">
                  <a:moveTo>
                    <a:pt x="191706" y="0"/>
                  </a:moveTo>
                  <a:lnTo>
                    <a:pt x="140746" y="6291"/>
                  </a:lnTo>
                  <a:lnTo>
                    <a:pt x="94952" y="24045"/>
                  </a:lnTo>
                  <a:lnTo>
                    <a:pt x="56153" y="51584"/>
                  </a:lnTo>
                  <a:lnTo>
                    <a:pt x="26175" y="87227"/>
                  </a:lnTo>
                  <a:lnTo>
                    <a:pt x="6848" y="129295"/>
                  </a:lnTo>
                  <a:lnTo>
                    <a:pt x="0" y="176110"/>
                  </a:lnTo>
                  <a:lnTo>
                    <a:pt x="6848" y="222930"/>
                  </a:lnTo>
                  <a:lnTo>
                    <a:pt x="26175" y="265000"/>
                  </a:lnTo>
                  <a:lnTo>
                    <a:pt x="56153" y="300642"/>
                  </a:lnTo>
                  <a:lnTo>
                    <a:pt x="94952" y="328178"/>
                  </a:lnTo>
                  <a:lnTo>
                    <a:pt x="140746" y="345931"/>
                  </a:lnTo>
                  <a:lnTo>
                    <a:pt x="191706" y="352221"/>
                  </a:lnTo>
                  <a:lnTo>
                    <a:pt x="242675" y="345931"/>
                  </a:lnTo>
                  <a:lnTo>
                    <a:pt x="267957" y="336130"/>
                  </a:lnTo>
                  <a:lnTo>
                    <a:pt x="183375" y="336130"/>
                  </a:lnTo>
                  <a:lnTo>
                    <a:pt x="165703" y="329831"/>
                  </a:lnTo>
                  <a:lnTo>
                    <a:pt x="138201" y="329831"/>
                  </a:lnTo>
                  <a:lnTo>
                    <a:pt x="113741" y="320700"/>
                  </a:lnTo>
                  <a:lnTo>
                    <a:pt x="91293" y="308424"/>
                  </a:lnTo>
                  <a:lnTo>
                    <a:pt x="71160" y="293307"/>
                  </a:lnTo>
                  <a:lnTo>
                    <a:pt x="53644" y="275653"/>
                  </a:lnTo>
                  <a:lnTo>
                    <a:pt x="348283" y="275653"/>
                  </a:lnTo>
                  <a:lnTo>
                    <a:pt x="357243" y="265000"/>
                  </a:lnTo>
                  <a:lnTo>
                    <a:pt x="359378" y="260350"/>
                  </a:lnTo>
                  <a:lnTo>
                    <a:pt x="287274" y="260350"/>
                  </a:lnTo>
                  <a:lnTo>
                    <a:pt x="42075" y="260337"/>
                  </a:lnTo>
                  <a:lnTo>
                    <a:pt x="31912" y="242815"/>
                  </a:lnTo>
                  <a:lnTo>
                    <a:pt x="24125" y="224108"/>
                  </a:lnTo>
                  <a:lnTo>
                    <a:pt x="18896" y="204380"/>
                  </a:lnTo>
                  <a:lnTo>
                    <a:pt x="16395" y="183768"/>
                  </a:lnTo>
                  <a:lnTo>
                    <a:pt x="279946" y="183768"/>
                  </a:lnTo>
                  <a:lnTo>
                    <a:pt x="277050" y="179743"/>
                  </a:lnTo>
                  <a:lnTo>
                    <a:pt x="273342" y="174523"/>
                  </a:lnTo>
                  <a:lnTo>
                    <a:pt x="269163" y="168452"/>
                  </a:lnTo>
                  <a:lnTo>
                    <a:pt x="16395" y="168452"/>
                  </a:lnTo>
                  <a:lnTo>
                    <a:pt x="18897" y="147850"/>
                  </a:lnTo>
                  <a:lnTo>
                    <a:pt x="24129" y="128116"/>
                  </a:lnTo>
                  <a:lnTo>
                    <a:pt x="31915" y="109407"/>
                  </a:lnTo>
                  <a:lnTo>
                    <a:pt x="42075" y="91884"/>
                  </a:lnTo>
                  <a:lnTo>
                    <a:pt x="224383" y="91884"/>
                  </a:lnTo>
                  <a:lnTo>
                    <a:pt x="222008" y="86969"/>
                  </a:lnTo>
                  <a:lnTo>
                    <a:pt x="220268" y="81876"/>
                  </a:lnTo>
                  <a:lnTo>
                    <a:pt x="219075" y="76568"/>
                  </a:lnTo>
                  <a:lnTo>
                    <a:pt x="53644" y="76568"/>
                  </a:lnTo>
                  <a:lnTo>
                    <a:pt x="71160" y="58933"/>
                  </a:lnTo>
                  <a:lnTo>
                    <a:pt x="91290" y="43821"/>
                  </a:lnTo>
                  <a:lnTo>
                    <a:pt x="113730" y="31537"/>
                  </a:lnTo>
                  <a:lnTo>
                    <a:pt x="138175" y="22390"/>
                  </a:lnTo>
                  <a:lnTo>
                    <a:pt x="165698" y="22390"/>
                  </a:lnTo>
                  <a:lnTo>
                    <a:pt x="183375" y="16090"/>
                  </a:lnTo>
                  <a:lnTo>
                    <a:pt x="233088" y="16090"/>
                  </a:lnTo>
                  <a:lnTo>
                    <a:pt x="237325" y="11111"/>
                  </a:lnTo>
                  <a:lnTo>
                    <a:pt x="242163" y="6375"/>
                  </a:lnTo>
                  <a:lnTo>
                    <a:pt x="229946" y="3680"/>
                  </a:lnTo>
                  <a:lnTo>
                    <a:pt x="217458" y="1677"/>
                  </a:lnTo>
                  <a:lnTo>
                    <a:pt x="204708" y="430"/>
                  </a:lnTo>
                  <a:lnTo>
                    <a:pt x="191706" y="0"/>
                  </a:lnTo>
                  <a:close/>
                </a:path>
                <a:path w="383540" h="352425">
                  <a:moveTo>
                    <a:pt x="200037" y="275653"/>
                  </a:moveTo>
                  <a:lnTo>
                    <a:pt x="183375" y="275653"/>
                  </a:lnTo>
                  <a:lnTo>
                    <a:pt x="183375" y="336130"/>
                  </a:lnTo>
                  <a:lnTo>
                    <a:pt x="200037" y="336130"/>
                  </a:lnTo>
                  <a:lnTo>
                    <a:pt x="200037" y="275653"/>
                  </a:lnTo>
                  <a:close/>
                </a:path>
                <a:path w="383540" h="352425">
                  <a:moveTo>
                    <a:pt x="281609" y="275653"/>
                  </a:moveTo>
                  <a:lnTo>
                    <a:pt x="263042" y="275653"/>
                  </a:lnTo>
                  <a:lnTo>
                    <a:pt x="250279" y="298594"/>
                  </a:lnTo>
                  <a:lnTo>
                    <a:pt x="235235" y="316836"/>
                  </a:lnTo>
                  <a:lnTo>
                    <a:pt x="218343" y="329606"/>
                  </a:lnTo>
                  <a:lnTo>
                    <a:pt x="200037" y="336130"/>
                  </a:lnTo>
                  <a:lnTo>
                    <a:pt x="267957" y="336130"/>
                  </a:lnTo>
                  <a:lnTo>
                    <a:pt x="284207" y="329831"/>
                  </a:lnTo>
                  <a:lnTo>
                    <a:pt x="245224" y="329831"/>
                  </a:lnTo>
                  <a:lnTo>
                    <a:pt x="255770" y="318930"/>
                  </a:lnTo>
                  <a:lnTo>
                    <a:pt x="265408" y="306181"/>
                  </a:lnTo>
                  <a:lnTo>
                    <a:pt x="274050" y="291712"/>
                  </a:lnTo>
                  <a:lnTo>
                    <a:pt x="281609" y="275653"/>
                  </a:lnTo>
                  <a:close/>
                </a:path>
                <a:path w="383540" h="352425">
                  <a:moveTo>
                    <a:pt x="120370" y="275653"/>
                  </a:moveTo>
                  <a:lnTo>
                    <a:pt x="101815" y="275653"/>
                  </a:lnTo>
                  <a:lnTo>
                    <a:pt x="109375" y="291719"/>
                  </a:lnTo>
                  <a:lnTo>
                    <a:pt x="118020" y="306190"/>
                  </a:lnTo>
                  <a:lnTo>
                    <a:pt x="127659" y="318937"/>
                  </a:lnTo>
                  <a:lnTo>
                    <a:pt x="138201" y="329831"/>
                  </a:lnTo>
                  <a:lnTo>
                    <a:pt x="165703" y="329831"/>
                  </a:lnTo>
                  <a:lnTo>
                    <a:pt x="165067" y="329604"/>
                  </a:lnTo>
                  <a:lnTo>
                    <a:pt x="148172" y="316831"/>
                  </a:lnTo>
                  <a:lnTo>
                    <a:pt x="133127" y="298588"/>
                  </a:lnTo>
                  <a:lnTo>
                    <a:pt x="120370" y="275653"/>
                  </a:lnTo>
                  <a:close/>
                </a:path>
                <a:path w="383540" h="352425">
                  <a:moveTo>
                    <a:pt x="348283" y="275653"/>
                  </a:moveTo>
                  <a:lnTo>
                    <a:pt x="329806" y="275653"/>
                  </a:lnTo>
                  <a:lnTo>
                    <a:pt x="312268" y="293307"/>
                  </a:lnTo>
                  <a:lnTo>
                    <a:pt x="292115" y="308424"/>
                  </a:lnTo>
                  <a:lnTo>
                    <a:pt x="269663" y="320700"/>
                  </a:lnTo>
                  <a:lnTo>
                    <a:pt x="245224" y="329831"/>
                  </a:lnTo>
                  <a:lnTo>
                    <a:pt x="284207" y="329831"/>
                  </a:lnTo>
                  <a:lnTo>
                    <a:pt x="288471" y="328178"/>
                  </a:lnTo>
                  <a:lnTo>
                    <a:pt x="327269" y="300642"/>
                  </a:lnTo>
                  <a:lnTo>
                    <a:pt x="348283" y="275653"/>
                  </a:lnTo>
                  <a:close/>
                </a:path>
                <a:path w="383540" h="352425">
                  <a:moveTo>
                    <a:pt x="368300" y="107467"/>
                  </a:moveTo>
                  <a:lnTo>
                    <a:pt x="365213" y="113499"/>
                  </a:lnTo>
                  <a:lnTo>
                    <a:pt x="361848" y="119621"/>
                  </a:lnTo>
                  <a:lnTo>
                    <a:pt x="358279" y="125729"/>
                  </a:lnTo>
                  <a:lnTo>
                    <a:pt x="361589" y="136031"/>
                  </a:lnTo>
                  <a:lnTo>
                    <a:pt x="364185" y="146597"/>
                  </a:lnTo>
                  <a:lnTo>
                    <a:pt x="366009" y="157414"/>
                  </a:lnTo>
                  <a:lnTo>
                    <a:pt x="367004" y="168465"/>
                  </a:lnTo>
                  <a:lnTo>
                    <a:pt x="330974" y="168465"/>
                  </a:lnTo>
                  <a:lnTo>
                    <a:pt x="326783" y="174536"/>
                  </a:lnTo>
                  <a:lnTo>
                    <a:pt x="320192" y="183781"/>
                  </a:lnTo>
                  <a:lnTo>
                    <a:pt x="367017" y="183781"/>
                  </a:lnTo>
                  <a:lnTo>
                    <a:pt x="364517" y="204380"/>
                  </a:lnTo>
                  <a:lnTo>
                    <a:pt x="359290" y="224108"/>
                  </a:lnTo>
                  <a:lnTo>
                    <a:pt x="351513" y="242815"/>
                  </a:lnTo>
                  <a:lnTo>
                    <a:pt x="341363" y="260350"/>
                  </a:lnTo>
                  <a:lnTo>
                    <a:pt x="359384" y="260337"/>
                  </a:lnTo>
                  <a:lnTo>
                    <a:pt x="376566" y="222930"/>
                  </a:lnTo>
                  <a:lnTo>
                    <a:pt x="383412" y="176110"/>
                  </a:lnTo>
                  <a:lnTo>
                    <a:pt x="382419" y="158080"/>
                  </a:lnTo>
                  <a:lnTo>
                    <a:pt x="379504" y="140569"/>
                  </a:lnTo>
                  <a:lnTo>
                    <a:pt x="374765" y="123668"/>
                  </a:lnTo>
                  <a:lnTo>
                    <a:pt x="368300" y="107467"/>
                  </a:lnTo>
                  <a:close/>
                </a:path>
                <a:path w="383540" h="352425">
                  <a:moveTo>
                    <a:pt x="100253" y="183768"/>
                  </a:moveTo>
                  <a:lnTo>
                    <a:pt x="83578" y="183768"/>
                  </a:lnTo>
                  <a:lnTo>
                    <a:pt x="84799" y="204380"/>
                  </a:lnTo>
                  <a:lnTo>
                    <a:pt x="87310" y="223924"/>
                  </a:lnTo>
                  <a:lnTo>
                    <a:pt x="91155" y="242815"/>
                  </a:lnTo>
                  <a:lnTo>
                    <a:pt x="96138" y="260337"/>
                  </a:lnTo>
                  <a:lnTo>
                    <a:pt x="114185" y="260337"/>
                  </a:lnTo>
                  <a:lnTo>
                    <a:pt x="108664" y="242667"/>
                  </a:lnTo>
                  <a:lnTo>
                    <a:pt x="104448" y="223924"/>
                  </a:lnTo>
                  <a:lnTo>
                    <a:pt x="101614" y="204246"/>
                  </a:lnTo>
                  <a:lnTo>
                    <a:pt x="100253" y="183768"/>
                  </a:lnTo>
                  <a:close/>
                </a:path>
                <a:path w="383540" h="352425">
                  <a:moveTo>
                    <a:pt x="200037" y="183768"/>
                  </a:moveTo>
                  <a:lnTo>
                    <a:pt x="183375" y="183768"/>
                  </a:lnTo>
                  <a:lnTo>
                    <a:pt x="183375" y="260337"/>
                  </a:lnTo>
                  <a:lnTo>
                    <a:pt x="200037" y="260337"/>
                  </a:lnTo>
                  <a:lnTo>
                    <a:pt x="200037" y="183768"/>
                  </a:lnTo>
                  <a:close/>
                </a:path>
                <a:path w="383540" h="352425">
                  <a:moveTo>
                    <a:pt x="282892" y="187807"/>
                  </a:moveTo>
                  <a:lnTo>
                    <a:pt x="281364" y="207198"/>
                  </a:lnTo>
                  <a:lnTo>
                    <a:pt x="278537" y="225863"/>
                  </a:lnTo>
                  <a:lnTo>
                    <a:pt x="274475" y="243632"/>
                  </a:lnTo>
                  <a:lnTo>
                    <a:pt x="269239" y="260337"/>
                  </a:lnTo>
                  <a:lnTo>
                    <a:pt x="287277" y="260337"/>
                  </a:lnTo>
                  <a:lnTo>
                    <a:pt x="290908" y="248064"/>
                  </a:lnTo>
                  <a:lnTo>
                    <a:pt x="293927" y="235226"/>
                  </a:lnTo>
                  <a:lnTo>
                    <a:pt x="296334" y="221888"/>
                  </a:lnTo>
                  <a:lnTo>
                    <a:pt x="298132" y="208102"/>
                  </a:lnTo>
                  <a:lnTo>
                    <a:pt x="286359" y="192493"/>
                  </a:lnTo>
                  <a:lnTo>
                    <a:pt x="286092" y="192163"/>
                  </a:lnTo>
                  <a:lnTo>
                    <a:pt x="282892" y="187807"/>
                  </a:lnTo>
                  <a:close/>
                </a:path>
                <a:path w="383540" h="352425">
                  <a:moveTo>
                    <a:pt x="114185" y="91884"/>
                  </a:moveTo>
                  <a:lnTo>
                    <a:pt x="96126" y="91884"/>
                  </a:lnTo>
                  <a:lnTo>
                    <a:pt x="91108" y="109554"/>
                  </a:lnTo>
                  <a:lnTo>
                    <a:pt x="87309" y="128296"/>
                  </a:lnTo>
                  <a:lnTo>
                    <a:pt x="84782" y="147975"/>
                  </a:lnTo>
                  <a:lnTo>
                    <a:pt x="83578" y="168452"/>
                  </a:lnTo>
                  <a:lnTo>
                    <a:pt x="100253" y="168452"/>
                  </a:lnTo>
                  <a:lnTo>
                    <a:pt x="101630" y="147850"/>
                  </a:lnTo>
                  <a:lnTo>
                    <a:pt x="104483" y="128116"/>
                  </a:lnTo>
                  <a:lnTo>
                    <a:pt x="108703" y="109407"/>
                  </a:lnTo>
                  <a:lnTo>
                    <a:pt x="114185" y="91884"/>
                  </a:lnTo>
                  <a:close/>
                </a:path>
                <a:path w="383540" h="352425">
                  <a:moveTo>
                    <a:pt x="200037" y="91884"/>
                  </a:moveTo>
                  <a:lnTo>
                    <a:pt x="183375" y="91884"/>
                  </a:lnTo>
                  <a:lnTo>
                    <a:pt x="183375" y="168452"/>
                  </a:lnTo>
                  <a:lnTo>
                    <a:pt x="200037" y="168452"/>
                  </a:lnTo>
                  <a:lnTo>
                    <a:pt x="200037" y="91884"/>
                  </a:lnTo>
                  <a:close/>
                </a:path>
                <a:path w="383540" h="352425">
                  <a:moveTo>
                    <a:pt x="165698" y="22390"/>
                  </a:moveTo>
                  <a:lnTo>
                    <a:pt x="138175" y="22390"/>
                  </a:lnTo>
                  <a:lnTo>
                    <a:pt x="127633" y="33291"/>
                  </a:lnTo>
                  <a:lnTo>
                    <a:pt x="117994" y="46040"/>
                  </a:lnTo>
                  <a:lnTo>
                    <a:pt x="109352" y="60509"/>
                  </a:lnTo>
                  <a:lnTo>
                    <a:pt x="101803" y="76568"/>
                  </a:lnTo>
                  <a:lnTo>
                    <a:pt x="120370" y="76568"/>
                  </a:lnTo>
                  <a:lnTo>
                    <a:pt x="133127" y="53627"/>
                  </a:lnTo>
                  <a:lnTo>
                    <a:pt x="148172" y="35385"/>
                  </a:lnTo>
                  <a:lnTo>
                    <a:pt x="165067" y="22615"/>
                  </a:lnTo>
                  <a:lnTo>
                    <a:pt x="165698" y="22390"/>
                  </a:lnTo>
                  <a:close/>
                </a:path>
                <a:path w="383540" h="352425">
                  <a:moveTo>
                    <a:pt x="200037" y="16090"/>
                  </a:moveTo>
                  <a:lnTo>
                    <a:pt x="183375" y="16090"/>
                  </a:lnTo>
                  <a:lnTo>
                    <a:pt x="183375" y="76568"/>
                  </a:lnTo>
                  <a:lnTo>
                    <a:pt x="200037" y="76568"/>
                  </a:lnTo>
                  <a:lnTo>
                    <a:pt x="200037" y="16090"/>
                  </a:lnTo>
                  <a:close/>
                </a:path>
                <a:path w="383540" h="352425">
                  <a:moveTo>
                    <a:pt x="233088" y="16090"/>
                  </a:moveTo>
                  <a:lnTo>
                    <a:pt x="200037" y="16090"/>
                  </a:lnTo>
                  <a:lnTo>
                    <a:pt x="206685" y="17666"/>
                  </a:lnTo>
                  <a:lnTo>
                    <a:pt x="213186" y="20112"/>
                  </a:lnTo>
                  <a:lnTo>
                    <a:pt x="219524" y="23379"/>
                  </a:lnTo>
                  <a:lnTo>
                    <a:pt x="225678" y="27419"/>
                  </a:lnTo>
                  <a:lnTo>
                    <a:pt x="229095" y="21675"/>
                  </a:lnTo>
                  <a:lnTo>
                    <a:pt x="232973" y="16225"/>
                  </a:lnTo>
                  <a:lnTo>
                    <a:pt x="233088" y="16090"/>
                  </a:lnTo>
                  <a:close/>
                </a:path>
              </a:pathLst>
            </a:custGeom>
            <a:solidFill>
              <a:srgbClr val="2745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390674" y="1265161"/>
              <a:ext cx="133362" cy="1837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8087131" y="1670304"/>
            <a:ext cx="570865" cy="372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05"/>
              </a:lnSpc>
              <a:spcBef>
                <a:spcPts val="100"/>
              </a:spcBef>
            </a:pPr>
            <a:r>
              <a:rPr dirty="0" sz="1100" spc="-45">
                <a:latin typeface="Trebuchet MS"/>
                <a:cs typeface="Trebuchet MS"/>
              </a:rPr>
              <a:t>C</a:t>
            </a:r>
            <a:r>
              <a:rPr dirty="0" sz="1100" spc="-45">
                <a:latin typeface="Trebuchet MS"/>
                <a:cs typeface="Trebuchet MS"/>
              </a:rPr>
              <a:t>o</a:t>
            </a:r>
            <a:r>
              <a:rPr dirty="0" sz="1100" spc="-30">
                <a:latin typeface="Trebuchet MS"/>
                <a:cs typeface="Trebuchet MS"/>
              </a:rPr>
              <a:t>un</a:t>
            </a:r>
            <a:r>
              <a:rPr dirty="0" sz="1100" spc="-80">
                <a:latin typeface="Trebuchet MS"/>
                <a:cs typeface="Trebuchet MS"/>
              </a:rPr>
              <a:t>t</a:t>
            </a:r>
            <a:r>
              <a:rPr dirty="0" sz="1100" spc="-45">
                <a:latin typeface="Trebuchet MS"/>
                <a:cs typeface="Trebuchet MS"/>
              </a:rPr>
              <a:t>r</a:t>
            </a:r>
            <a:r>
              <a:rPr dirty="0" sz="1100" spc="-70">
                <a:latin typeface="Trebuchet MS"/>
                <a:cs typeface="Trebuchet MS"/>
              </a:rPr>
              <a:t>i</a:t>
            </a:r>
            <a:r>
              <a:rPr dirty="0" sz="1100" spc="-55">
                <a:latin typeface="Trebuchet MS"/>
                <a:cs typeface="Trebuchet MS"/>
              </a:rPr>
              <a:t>e</a:t>
            </a:r>
            <a:r>
              <a:rPr dirty="0" sz="1100" spc="-15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425"/>
              </a:lnSpc>
            </a:pPr>
            <a:r>
              <a:rPr dirty="0" sz="1200" spc="-95" b="1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582118" y="1242034"/>
            <a:ext cx="454659" cy="386715"/>
            <a:chOff x="9582118" y="1242034"/>
            <a:chExt cx="454659" cy="386715"/>
          </a:xfrm>
        </p:grpSpPr>
        <p:sp>
          <p:nvSpPr>
            <p:cNvPr id="34" name="object 34"/>
            <p:cNvSpPr/>
            <p:nvPr/>
          </p:nvSpPr>
          <p:spPr>
            <a:xfrm>
              <a:off x="9896093" y="1412786"/>
              <a:ext cx="108877" cy="1943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684677" y="1348841"/>
              <a:ext cx="139700" cy="257175"/>
            </a:xfrm>
            <a:custGeom>
              <a:avLst/>
              <a:gdLst/>
              <a:ahLst/>
              <a:cxnLst/>
              <a:rect l="l" t="t" r="r" b="b"/>
              <a:pathLst>
                <a:path w="139700" h="257175">
                  <a:moveTo>
                    <a:pt x="128536" y="0"/>
                  </a:moveTo>
                  <a:lnTo>
                    <a:pt x="5613" y="25450"/>
                  </a:lnTo>
                  <a:lnTo>
                    <a:pt x="0" y="29171"/>
                  </a:lnTo>
                  <a:lnTo>
                    <a:pt x="1397" y="35382"/>
                  </a:lnTo>
                  <a:lnTo>
                    <a:pt x="698" y="40360"/>
                  </a:lnTo>
                  <a:lnTo>
                    <a:pt x="1397" y="248983"/>
                  </a:lnTo>
                  <a:lnTo>
                    <a:pt x="3811" y="254843"/>
                  </a:lnTo>
                  <a:lnTo>
                    <a:pt x="9124" y="256747"/>
                  </a:lnTo>
                  <a:lnTo>
                    <a:pt x="14437" y="254925"/>
                  </a:lnTo>
                  <a:lnTo>
                    <a:pt x="16852" y="249605"/>
                  </a:lnTo>
                  <a:lnTo>
                    <a:pt x="16852" y="37871"/>
                  </a:lnTo>
                  <a:lnTo>
                    <a:pt x="122923" y="15519"/>
                  </a:lnTo>
                  <a:lnTo>
                    <a:pt x="122923" y="159575"/>
                  </a:lnTo>
                  <a:lnTo>
                    <a:pt x="138366" y="159575"/>
                  </a:lnTo>
                  <a:lnTo>
                    <a:pt x="138366" y="12407"/>
                  </a:lnTo>
                  <a:lnTo>
                    <a:pt x="139077" y="4965"/>
                  </a:lnTo>
                  <a:lnTo>
                    <a:pt x="135559" y="1231"/>
                  </a:lnTo>
                  <a:lnTo>
                    <a:pt x="128536" y="0"/>
                  </a:lnTo>
                  <a:close/>
                </a:path>
              </a:pathLst>
            </a:custGeom>
            <a:solidFill>
              <a:srgbClr val="2745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587737" y="1263141"/>
              <a:ext cx="164363" cy="2452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82112" y="1242034"/>
              <a:ext cx="454659" cy="386715"/>
            </a:xfrm>
            <a:custGeom>
              <a:avLst/>
              <a:gdLst/>
              <a:ahLst/>
              <a:cxnLst/>
              <a:rect l="l" t="t" r="r" b="b"/>
              <a:pathLst>
                <a:path w="454659" h="386714">
                  <a:moveTo>
                    <a:pt x="60413" y="252717"/>
                  </a:moveTo>
                  <a:lnTo>
                    <a:pt x="56908" y="250240"/>
                  </a:lnTo>
                  <a:lnTo>
                    <a:pt x="47777" y="250240"/>
                  </a:lnTo>
                  <a:lnTo>
                    <a:pt x="44259" y="252717"/>
                  </a:lnTo>
                  <a:lnTo>
                    <a:pt x="44259" y="272592"/>
                  </a:lnTo>
                  <a:lnTo>
                    <a:pt x="48475" y="275069"/>
                  </a:lnTo>
                  <a:lnTo>
                    <a:pt x="56908" y="275069"/>
                  </a:lnTo>
                  <a:lnTo>
                    <a:pt x="60413" y="271970"/>
                  </a:lnTo>
                  <a:lnTo>
                    <a:pt x="60413" y="252717"/>
                  </a:lnTo>
                  <a:close/>
                </a:path>
                <a:path w="454659" h="386714">
                  <a:moveTo>
                    <a:pt x="60413" y="219811"/>
                  </a:moveTo>
                  <a:lnTo>
                    <a:pt x="56908" y="217322"/>
                  </a:lnTo>
                  <a:lnTo>
                    <a:pt x="47777" y="217322"/>
                  </a:lnTo>
                  <a:lnTo>
                    <a:pt x="44259" y="219811"/>
                  </a:lnTo>
                  <a:lnTo>
                    <a:pt x="44259" y="239674"/>
                  </a:lnTo>
                  <a:lnTo>
                    <a:pt x="48475" y="242163"/>
                  </a:lnTo>
                  <a:lnTo>
                    <a:pt x="56908" y="242163"/>
                  </a:lnTo>
                  <a:lnTo>
                    <a:pt x="60413" y="239064"/>
                  </a:lnTo>
                  <a:lnTo>
                    <a:pt x="60413" y="219811"/>
                  </a:lnTo>
                  <a:close/>
                </a:path>
                <a:path w="454659" h="386714">
                  <a:moveTo>
                    <a:pt x="60413" y="186905"/>
                  </a:moveTo>
                  <a:lnTo>
                    <a:pt x="56908" y="184416"/>
                  </a:lnTo>
                  <a:lnTo>
                    <a:pt x="47777" y="184416"/>
                  </a:lnTo>
                  <a:lnTo>
                    <a:pt x="44259" y="186905"/>
                  </a:lnTo>
                  <a:lnTo>
                    <a:pt x="44259" y="206768"/>
                  </a:lnTo>
                  <a:lnTo>
                    <a:pt x="48475" y="209257"/>
                  </a:lnTo>
                  <a:lnTo>
                    <a:pt x="56908" y="209257"/>
                  </a:lnTo>
                  <a:lnTo>
                    <a:pt x="60413" y="206146"/>
                  </a:lnTo>
                  <a:lnTo>
                    <a:pt x="60413" y="186905"/>
                  </a:lnTo>
                  <a:close/>
                </a:path>
                <a:path w="454659" h="386714">
                  <a:moveTo>
                    <a:pt x="89217" y="329095"/>
                  </a:moveTo>
                  <a:lnTo>
                    <a:pt x="85699" y="325983"/>
                  </a:lnTo>
                  <a:lnTo>
                    <a:pt x="76568" y="325983"/>
                  </a:lnTo>
                  <a:lnTo>
                    <a:pt x="73063" y="328472"/>
                  </a:lnTo>
                  <a:lnTo>
                    <a:pt x="73063" y="365112"/>
                  </a:lnTo>
                  <a:lnTo>
                    <a:pt x="76568" y="367588"/>
                  </a:lnTo>
                  <a:lnTo>
                    <a:pt x="85699" y="367588"/>
                  </a:lnTo>
                  <a:lnTo>
                    <a:pt x="89217" y="365112"/>
                  </a:lnTo>
                  <a:lnTo>
                    <a:pt x="89217" y="329095"/>
                  </a:lnTo>
                  <a:close/>
                </a:path>
                <a:path w="454659" h="386714">
                  <a:moveTo>
                    <a:pt x="89217" y="285635"/>
                  </a:moveTo>
                  <a:lnTo>
                    <a:pt x="85699" y="283146"/>
                  </a:lnTo>
                  <a:lnTo>
                    <a:pt x="76568" y="283146"/>
                  </a:lnTo>
                  <a:lnTo>
                    <a:pt x="73063" y="285635"/>
                  </a:lnTo>
                  <a:lnTo>
                    <a:pt x="73063" y="305498"/>
                  </a:lnTo>
                  <a:lnTo>
                    <a:pt x="77279" y="307987"/>
                  </a:lnTo>
                  <a:lnTo>
                    <a:pt x="85699" y="307987"/>
                  </a:lnTo>
                  <a:lnTo>
                    <a:pt x="89217" y="304876"/>
                  </a:lnTo>
                  <a:lnTo>
                    <a:pt x="89217" y="285635"/>
                  </a:lnTo>
                  <a:close/>
                </a:path>
                <a:path w="454659" h="386714">
                  <a:moveTo>
                    <a:pt x="89217" y="252717"/>
                  </a:moveTo>
                  <a:lnTo>
                    <a:pt x="85699" y="250240"/>
                  </a:lnTo>
                  <a:lnTo>
                    <a:pt x="76568" y="250240"/>
                  </a:lnTo>
                  <a:lnTo>
                    <a:pt x="73063" y="252717"/>
                  </a:lnTo>
                  <a:lnTo>
                    <a:pt x="73063" y="272592"/>
                  </a:lnTo>
                  <a:lnTo>
                    <a:pt x="77279" y="275069"/>
                  </a:lnTo>
                  <a:lnTo>
                    <a:pt x="85699" y="275069"/>
                  </a:lnTo>
                  <a:lnTo>
                    <a:pt x="89217" y="271970"/>
                  </a:lnTo>
                  <a:lnTo>
                    <a:pt x="89217" y="252717"/>
                  </a:lnTo>
                  <a:close/>
                </a:path>
                <a:path w="454659" h="386714">
                  <a:moveTo>
                    <a:pt x="89217" y="219811"/>
                  </a:moveTo>
                  <a:lnTo>
                    <a:pt x="85699" y="217322"/>
                  </a:lnTo>
                  <a:lnTo>
                    <a:pt x="76568" y="217322"/>
                  </a:lnTo>
                  <a:lnTo>
                    <a:pt x="73063" y="219811"/>
                  </a:lnTo>
                  <a:lnTo>
                    <a:pt x="73063" y="239674"/>
                  </a:lnTo>
                  <a:lnTo>
                    <a:pt x="77279" y="242163"/>
                  </a:lnTo>
                  <a:lnTo>
                    <a:pt x="85699" y="242163"/>
                  </a:lnTo>
                  <a:lnTo>
                    <a:pt x="89217" y="239064"/>
                  </a:lnTo>
                  <a:lnTo>
                    <a:pt x="89217" y="219811"/>
                  </a:lnTo>
                  <a:close/>
                </a:path>
                <a:path w="454659" h="386714">
                  <a:moveTo>
                    <a:pt x="89217" y="186905"/>
                  </a:moveTo>
                  <a:lnTo>
                    <a:pt x="85699" y="184416"/>
                  </a:lnTo>
                  <a:lnTo>
                    <a:pt x="76568" y="184416"/>
                  </a:lnTo>
                  <a:lnTo>
                    <a:pt x="73063" y="186905"/>
                  </a:lnTo>
                  <a:lnTo>
                    <a:pt x="73063" y="206768"/>
                  </a:lnTo>
                  <a:lnTo>
                    <a:pt x="77279" y="209257"/>
                  </a:lnTo>
                  <a:lnTo>
                    <a:pt x="85699" y="209257"/>
                  </a:lnTo>
                  <a:lnTo>
                    <a:pt x="89217" y="206146"/>
                  </a:lnTo>
                  <a:lnTo>
                    <a:pt x="89217" y="186905"/>
                  </a:lnTo>
                  <a:close/>
                </a:path>
                <a:path w="454659" h="386714">
                  <a:moveTo>
                    <a:pt x="113093" y="73888"/>
                  </a:moveTo>
                  <a:lnTo>
                    <a:pt x="110286" y="70789"/>
                  </a:lnTo>
                  <a:lnTo>
                    <a:pt x="101155" y="70789"/>
                  </a:lnTo>
                  <a:lnTo>
                    <a:pt x="97650" y="73266"/>
                  </a:lnTo>
                  <a:lnTo>
                    <a:pt x="97650" y="93141"/>
                  </a:lnTo>
                  <a:lnTo>
                    <a:pt x="101155" y="95618"/>
                  </a:lnTo>
                  <a:lnTo>
                    <a:pt x="110286" y="95618"/>
                  </a:lnTo>
                  <a:lnTo>
                    <a:pt x="113093" y="92519"/>
                  </a:lnTo>
                  <a:lnTo>
                    <a:pt x="113093" y="73888"/>
                  </a:lnTo>
                  <a:close/>
                </a:path>
                <a:path w="454659" h="386714">
                  <a:moveTo>
                    <a:pt x="141897" y="73888"/>
                  </a:moveTo>
                  <a:lnTo>
                    <a:pt x="139090" y="70789"/>
                  </a:lnTo>
                  <a:lnTo>
                    <a:pt x="129959" y="70789"/>
                  </a:lnTo>
                  <a:lnTo>
                    <a:pt x="126441" y="73888"/>
                  </a:lnTo>
                  <a:lnTo>
                    <a:pt x="126441" y="93141"/>
                  </a:lnTo>
                  <a:lnTo>
                    <a:pt x="129959" y="95618"/>
                  </a:lnTo>
                  <a:lnTo>
                    <a:pt x="139090" y="95618"/>
                  </a:lnTo>
                  <a:lnTo>
                    <a:pt x="141897" y="92519"/>
                  </a:lnTo>
                  <a:lnTo>
                    <a:pt x="141897" y="73888"/>
                  </a:lnTo>
                  <a:close/>
                </a:path>
                <a:path w="454659" h="386714">
                  <a:moveTo>
                    <a:pt x="153835" y="332193"/>
                  </a:moveTo>
                  <a:lnTo>
                    <a:pt x="150329" y="329095"/>
                  </a:lnTo>
                  <a:lnTo>
                    <a:pt x="141198" y="329095"/>
                  </a:lnTo>
                  <a:lnTo>
                    <a:pt x="137680" y="332193"/>
                  </a:lnTo>
                  <a:lnTo>
                    <a:pt x="137680" y="363867"/>
                  </a:lnTo>
                  <a:lnTo>
                    <a:pt x="141198" y="366966"/>
                  </a:lnTo>
                  <a:lnTo>
                    <a:pt x="150329" y="366966"/>
                  </a:lnTo>
                  <a:lnTo>
                    <a:pt x="153835" y="363867"/>
                  </a:lnTo>
                  <a:lnTo>
                    <a:pt x="153835" y="332193"/>
                  </a:lnTo>
                  <a:close/>
                </a:path>
                <a:path w="454659" h="386714">
                  <a:moveTo>
                    <a:pt x="153835" y="290601"/>
                  </a:moveTo>
                  <a:lnTo>
                    <a:pt x="150329" y="287489"/>
                  </a:lnTo>
                  <a:lnTo>
                    <a:pt x="141198" y="287489"/>
                  </a:lnTo>
                  <a:lnTo>
                    <a:pt x="137680" y="290601"/>
                  </a:lnTo>
                  <a:lnTo>
                    <a:pt x="137680" y="309841"/>
                  </a:lnTo>
                  <a:lnTo>
                    <a:pt x="141897" y="312331"/>
                  </a:lnTo>
                  <a:lnTo>
                    <a:pt x="150329" y="312331"/>
                  </a:lnTo>
                  <a:lnTo>
                    <a:pt x="153835" y="309841"/>
                  </a:lnTo>
                  <a:lnTo>
                    <a:pt x="153835" y="290601"/>
                  </a:lnTo>
                  <a:close/>
                </a:path>
                <a:path w="454659" h="386714">
                  <a:moveTo>
                    <a:pt x="153835" y="257683"/>
                  </a:moveTo>
                  <a:lnTo>
                    <a:pt x="150329" y="254584"/>
                  </a:lnTo>
                  <a:lnTo>
                    <a:pt x="141198" y="254584"/>
                  </a:lnTo>
                  <a:lnTo>
                    <a:pt x="137680" y="257683"/>
                  </a:lnTo>
                  <a:lnTo>
                    <a:pt x="137680" y="276936"/>
                  </a:lnTo>
                  <a:lnTo>
                    <a:pt x="141897" y="279425"/>
                  </a:lnTo>
                  <a:lnTo>
                    <a:pt x="150329" y="279425"/>
                  </a:lnTo>
                  <a:lnTo>
                    <a:pt x="153835" y="276936"/>
                  </a:lnTo>
                  <a:lnTo>
                    <a:pt x="153835" y="257683"/>
                  </a:lnTo>
                  <a:close/>
                </a:path>
                <a:path w="454659" h="386714">
                  <a:moveTo>
                    <a:pt x="153835" y="224777"/>
                  </a:moveTo>
                  <a:lnTo>
                    <a:pt x="150329" y="221678"/>
                  </a:lnTo>
                  <a:lnTo>
                    <a:pt x="141198" y="221678"/>
                  </a:lnTo>
                  <a:lnTo>
                    <a:pt x="137680" y="224777"/>
                  </a:lnTo>
                  <a:lnTo>
                    <a:pt x="137680" y="244030"/>
                  </a:lnTo>
                  <a:lnTo>
                    <a:pt x="141897" y="246507"/>
                  </a:lnTo>
                  <a:lnTo>
                    <a:pt x="150329" y="246507"/>
                  </a:lnTo>
                  <a:lnTo>
                    <a:pt x="153835" y="244030"/>
                  </a:lnTo>
                  <a:lnTo>
                    <a:pt x="153835" y="224777"/>
                  </a:lnTo>
                  <a:close/>
                </a:path>
                <a:path w="454659" h="386714">
                  <a:moveTo>
                    <a:pt x="153835" y="191871"/>
                  </a:moveTo>
                  <a:lnTo>
                    <a:pt x="150329" y="188760"/>
                  </a:lnTo>
                  <a:lnTo>
                    <a:pt x="141198" y="188760"/>
                  </a:lnTo>
                  <a:lnTo>
                    <a:pt x="137680" y="191871"/>
                  </a:lnTo>
                  <a:lnTo>
                    <a:pt x="137680" y="211112"/>
                  </a:lnTo>
                  <a:lnTo>
                    <a:pt x="141897" y="213601"/>
                  </a:lnTo>
                  <a:lnTo>
                    <a:pt x="150329" y="213601"/>
                  </a:lnTo>
                  <a:lnTo>
                    <a:pt x="153835" y="211112"/>
                  </a:lnTo>
                  <a:lnTo>
                    <a:pt x="153835" y="191871"/>
                  </a:lnTo>
                  <a:close/>
                </a:path>
                <a:path w="454659" h="386714">
                  <a:moveTo>
                    <a:pt x="153835" y="158965"/>
                  </a:moveTo>
                  <a:lnTo>
                    <a:pt x="150329" y="155854"/>
                  </a:lnTo>
                  <a:lnTo>
                    <a:pt x="141198" y="155854"/>
                  </a:lnTo>
                  <a:lnTo>
                    <a:pt x="137680" y="158965"/>
                  </a:lnTo>
                  <a:lnTo>
                    <a:pt x="137680" y="178206"/>
                  </a:lnTo>
                  <a:lnTo>
                    <a:pt x="141897" y="180695"/>
                  </a:lnTo>
                  <a:lnTo>
                    <a:pt x="150329" y="180695"/>
                  </a:lnTo>
                  <a:lnTo>
                    <a:pt x="153835" y="177584"/>
                  </a:lnTo>
                  <a:lnTo>
                    <a:pt x="153835" y="158965"/>
                  </a:lnTo>
                  <a:close/>
                </a:path>
                <a:path w="454659" h="386714">
                  <a:moveTo>
                    <a:pt x="180530" y="332193"/>
                  </a:moveTo>
                  <a:lnTo>
                    <a:pt x="177012" y="329095"/>
                  </a:lnTo>
                  <a:lnTo>
                    <a:pt x="167881" y="329095"/>
                  </a:lnTo>
                  <a:lnTo>
                    <a:pt x="165074" y="332193"/>
                  </a:lnTo>
                  <a:lnTo>
                    <a:pt x="165074" y="363245"/>
                  </a:lnTo>
                  <a:lnTo>
                    <a:pt x="168592" y="366344"/>
                  </a:lnTo>
                  <a:lnTo>
                    <a:pt x="177012" y="366344"/>
                  </a:lnTo>
                  <a:lnTo>
                    <a:pt x="180530" y="363245"/>
                  </a:lnTo>
                  <a:lnTo>
                    <a:pt x="180530" y="332193"/>
                  </a:lnTo>
                  <a:close/>
                </a:path>
                <a:path w="454659" h="386714">
                  <a:moveTo>
                    <a:pt x="180530" y="290601"/>
                  </a:moveTo>
                  <a:lnTo>
                    <a:pt x="177012" y="287489"/>
                  </a:lnTo>
                  <a:lnTo>
                    <a:pt x="167881" y="287489"/>
                  </a:lnTo>
                  <a:lnTo>
                    <a:pt x="165074" y="290601"/>
                  </a:lnTo>
                  <a:lnTo>
                    <a:pt x="165074" y="309841"/>
                  </a:lnTo>
                  <a:lnTo>
                    <a:pt x="168592" y="312331"/>
                  </a:lnTo>
                  <a:lnTo>
                    <a:pt x="177012" y="312331"/>
                  </a:lnTo>
                  <a:lnTo>
                    <a:pt x="180530" y="309841"/>
                  </a:lnTo>
                  <a:lnTo>
                    <a:pt x="180530" y="290601"/>
                  </a:lnTo>
                  <a:close/>
                </a:path>
                <a:path w="454659" h="386714">
                  <a:moveTo>
                    <a:pt x="180530" y="257683"/>
                  </a:moveTo>
                  <a:lnTo>
                    <a:pt x="177012" y="254584"/>
                  </a:lnTo>
                  <a:lnTo>
                    <a:pt x="167881" y="254584"/>
                  </a:lnTo>
                  <a:lnTo>
                    <a:pt x="165074" y="257683"/>
                  </a:lnTo>
                  <a:lnTo>
                    <a:pt x="165074" y="276936"/>
                  </a:lnTo>
                  <a:lnTo>
                    <a:pt x="168592" y="279425"/>
                  </a:lnTo>
                  <a:lnTo>
                    <a:pt x="177012" y="279425"/>
                  </a:lnTo>
                  <a:lnTo>
                    <a:pt x="180530" y="276936"/>
                  </a:lnTo>
                  <a:lnTo>
                    <a:pt x="180530" y="257683"/>
                  </a:lnTo>
                  <a:close/>
                </a:path>
                <a:path w="454659" h="386714">
                  <a:moveTo>
                    <a:pt x="180530" y="224777"/>
                  </a:moveTo>
                  <a:lnTo>
                    <a:pt x="177012" y="221678"/>
                  </a:lnTo>
                  <a:lnTo>
                    <a:pt x="167881" y="221678"/>
                  </a:lnTo>
                  <a:lnTo>
                    <a:pt x="165074" y="224777"/>
                  </a:lnTo>
                  <a:lnTo>
                    <a:pt x="165074" y="244030"/>
                  </a:lnTo>
                  <a:lnTo>
                    <a:pt x="168592" y="246507"/>
                  </a:lnTo>
                  <a:lnTo>
                    <a:pt x="177012" y="246507"/>
                  </a:lnTo>
                  <a:lnTo>
                    <a:pt x="180530" y="244030"/>
                  </a:lnTo>
                  <a:lnTo>
                    <a:pt x="180530" y="224777"/>
                  </a:lnTo>
                  <a:close/>
                </a:path>
                <a:path w="454659" h="386714">
                  <a:moveTo>
                    <a:pt x="180530" y="191871"/>
                  </a:moveTo>
                  <a:lnTo>
                    <a:pt x="177012" y="188760"/>
                  </a:lnTo>
                  <a:lnTo>
                    <a:pt x="167881" y="188760"/>
                  </a:lnTo>
                  <a:lnTo>
                    <a:pt x="165074" y="191871"/>
                  </a:lnTo>
                  <a:lnTo>
                    <a:pt x="165074" y="211112"/>
                  </a:lnTo>
                  <a:lnTo>
                    <a:pt x="168592" y="213601"/>
                  </a:lnTo>
                  <a:lnTo>
                    <a:pt x="177012" y="213601"/>
                  </a:lnTo>
                  <a:lnTo>
                    <a:pt x="180530" y="211112"/>
                  </a:lnTo>
                  <a:lnTo>
                    <a:pt x="180530" y="191871"/>
                  </a:lnTo>
                  <a:close/>
                </a:path>
                <a:path w="454659" h="386714">
                  <a:moveTo>
                    <a:pt x="180530" y="158965"/>
                  </a:moveTo>
                  <a:lnTo>
                    <a:pt x="177012" y="155854"/>
                  </a:lnTo>
                  <a:lnTo>
                    <a:pt x="167881" y="155854"/>
                  </a:lnTo>
                  <a:lnTo>
                    <a:pt x="165074" y="158965"/>
                  </a:lnTo>
                  <a:lnTo>
                    <a:pt x="165074" y="178206"/>
                  </a:lnTo>
                  <a:lnTo>
                    <a:pt x="168592" y="180695"/>
                  </a:lnTo>
                  <a:lnTo>
                    <a:pt x="177012" y="180695"/>
                  </a:lnTo>
                  <a:lnTo>
                    <a:pt x="180530" y="177584"/>
                  </a:lnTo>
                  <a:lnTo>
                    <a:pt x="180530" y="158965"/>
                  </a:lnTo>
                  <a:close/>
                </a:path>
                <a:path w="454659" h="386714">
                  <a:moveTo>
                    <a:pt x="207225" y="332193"/>
                  </a:moveTo>
                  <a:lnTo>
                    <a:pt x="204406" y="329095"/>
                  </a:lnTo>
                  <a:lnTo>
                    <a:pt x="195275" y="329095"/>
                  </a:lnTo>
                  <a:lnTo>
                    <a:pt x="191770" y="332193"/>
                  </a:lnTo>
                  <a:lnTo>
                    <a:pt x="191770" y="365112"/>
                  </a:lnTo>
                  <a:lnTo>
                    <a:pt x="195275" y="368211"/>
                  </a:lnTo>
                  <a:lnTo>
                    <a:pt x="203708" y="368211"/>
                  </a:lnTo>
                  <a:lnTo>
                    <a:pt x="207225" y="364490"/>
                  </a:lnTo>
                  <a:lnTo>
                    <a:pt x="207225" y="332193"/>
                  </a:lnTo>
                  <a:close/>
                </a:path>
                <a:path w="454659" h="386714">
                  <a:moveTo>
                    <a:pt x="207225" y="257683"/>
                  </a:moveTo>
                  <a:lnTo>
                    <a:pt x="203708" y="254584"/>
                  </a:lnTo>
                  <a:lnTo>
                    <a:pt x="195275" y="254584"/>
                  </a:lnTo>
                  <a:lnTo>
                    <a:pt x="191770" y="257683"/>
                  </a:lnTo>
                  <a:lnTo>
                    <a:pt x="191770" y="276936"/>
                  </a:lnTo>
                  <a:lnTo>
                    <a:pt x="195275" y="279425"/>
                  </a:lnTo>
                  <a:lnTo>
                    <a:pt x="203708" y="279425"/>
                  </a:lnTo>
                  <a:lnTo>
                    <a:pt x="207225" y="276936"/>
                  </a:lnTo>
                  <a:lnTo>
                    <a:pt x="207225" y="257683"/>
                  </a:lnTo>
                  <a:close/>
                </a:path>
                <a:path w="454659" h="386714">
                  <a:moveTo>
                    <a:pt x="207225" y="224777"/>
                  </a:moveTo>
                  <a:lnTo>
                    <a:pt x="203708" y="221678"/>
                  </a:lnTo>
                  <a:lnTo>
                    <a:pt x="195275" y="221678"/>
                  </a:lnTo>
                  <a:lnTo>
                    <a:pt x="191770" y="224155"/>
                  </a:lnTo>
                  <a:lnTo>
                    <a:pt x="191770" y="244030"/>
                  </a:lnTo>
                  <a:lnTo>
                    <a:pt x="195275" y="246507"/>
                  </a:lnTo>
                  <a:lnTo>
                    <a:pt x="203708" y="246507"/>
                  </a:lnTo>
                  <a:lnTo>
                    <a:pt x="207225" y="244030"/>
                  </a:lnTo>
                  <a:lnTo>
                    <a:pt x="207225" y="224777"/>
                  </a:lnTo>
                  <a:close/>
                </a:path>
                <a:path w="454659" h="386714">
                  <a:moveTo>
                    <a:pt x="207225" y="191871"/>
                  </a:moveTo>
                  <a:lnTo>
                    <a:pt x="203708" y="188760"/>
                  </a:lnTo>
                  <a:lnTo>
                    <a:pt x="195275" y="188760"/>
                  </a:lnTo>
                  <a:lnTo>
                    <a:pt x="191770" y="191871"/>
                  </a:lnTo>
                  <a:lnTo>
                    <a:pt x="191770" y="211112"/>
                  </a:lnTo>
                  <a:lnTo>
                    <a:pt x="195275" y="213601"/>
                  </a:lnTo>
                  <a:lnTo>
                    <a:pt x="203708" y="213601"/>
                  </a:lnTo>
                  <a:lnTo>
                    <a:pt x="207225" y="211112"/>
                  </a:lnTo>
                  <a:lnTo>
                    <a:pt x="207225" y="191871"/>
                  </a:lnTo>
                  <a:close/>
                </a:path>
                <a:path w="454659" h="386714">
                  <a:moveTo>
                    <a:pt x="207225" y="158965"/>
                  </a:moveTo>
                  <a:lnTo>
                    <a:pt x="203708" y="155854"/>
                  </a:lnTo>
                  <a:lnTo>
                    <a:pt x="195275" y="155854"/>
                  </a:lnTo>
                  <a:lnTo>
                    <a:pt x="191770" y="158965"/>
                  </a:lnTo>
                  <a:lnTo>
                    <a:pt x="191770" y="178206"/>
                  </a:lnTo>
                  <a:lnTo>
                    <a:pt x="195275" y="180695"/>
                  </a:lnTo>
                  <a:lnTo>
                    <a:pt x="203708" y="180695"/>
                  </a:lnTo>
                  <a:lnTo>
                    <a:pt x="207225" y="177584"/>
                  </a:lnTo>
                  <a:lnTo>
                    <a:pt x="207225" y="158965"/>
                  </a:lnTo>
                  <a:close/>
                </a:path>
                <a:path w="454659" h="386714">
                  <a:moveTo>
                    <a:pt x="271843" y="256451"/>
                  </a:moveTo>
                  <a:lnTo>
                    <a:pt x="268325" y="253339"/>
                  </a:lnTo>
                  <a:lnTo>
                    <a:pt x="259905" y="253339"/>
                  </a:lnTo>
                  <a:lnTo>
                    <a:pt x="256387" y="256451"/>
                  </a:lnTo>
                  <a:lnTo>
                    <a:pt x="256387" y="275691"/>
                  </a:lnTo>
                  <a:lnTo>
                    <a:pt x="259905" y="278180"/>
                  </a:lnTo>
                  <a:lnTo>
                    <a:pt x="268325" y="278180"/>
                  </a:lnTo>
                  <a:lnTo>
                    <a:pt x="271843" y="275691"/>
                  </a:lnTo>
                  <a:lnTo>
                    <a:pt x="271843" y="256451"/>
                  </a:lnTo>
                  <a:close/>
                </a:path>
                <a:path w="454659" h="386714">
                  <a:moveTo>
                    <a:pt x="271843" y="226021"/>
                  </a:moveTo>
                  <a:lnTo>
                    <a:pt x="268325" y="222910"/>
                  </a:lnTo>
                  <a:lnTo>
                    <a:pt x="259905" y="222910"/>
                  </a:lnTo>
                  <a:lnTo>
                    <a:pt x="256387" y="226021"/>
                  </a:lnTo>
                  <a:lnTo>
                    <a:pt x="256387" y="245262"/>
                  </a:lnTo>
                  <a:lnTo>
                    <a:pt x="259905" y="247751"/>
                  </a:lnTo>
                  <a:lnTo>
                    <a:pt x="268325" y="247751"/>
                  </a:lnTo>
                  <a:lnTo>
                    <a:pt x="271843" y="245262"/>
                  </a:lnTo>
                  <a:lnTo>
                    <a:pt x="271843" y="226021"/>
                  </a:lnTo>
                  <a:close/>
                </a:path>
                <a:path w="454659" h="386714">
                  <a:moveTo>
                    <a:pt x="271843" y="195592"/>
                  </a:moveTo>
                  <a:lnTo>
                    <a:pt x="268325" y="192493"/>
                  </a:lnTo>
                  <a:lnTo>
                    <a:pt x="259905" y="192493"/>
                  </a:lnTo>
                  <a:lnTo>
                    <a:pt x="256387" y="195592"/>
                  </a:lnTo>
                  <a:lnTo>
                    <a:pt x="256387" y="214845"/>
                  </a:lnTo>
                  <a:lnTo>
                    <a:pt x="259905" y="217322"/>
                  </a:lnTo>
                  <a:lnTo>
                    <a:pt x="268325" y="217322"/>
                  </a:lnTo>
                  <a:lnTo>
                    <a:pt x="271843" y="214845"/>
                  </a:lnTo>
                  <a:lnTo>
                    <a:pt x="271843" y="195592"/>
                  </a:lnTo>
                  <a:close/>
                </a:path>
                <a:path w="454659" h="386714">
                  <a:moveTo>
                    <a:pt x="271843" y="165163"/>
                  </a:moveTo>
                  <a:lnTo>
                    <a:pt x="268325" y="162064"/>
                  </a:lnTo>
                  <a:lnTo>
                    <a:pt x="259905" y="162064"/>
                  </a:lnTo>
                  <a:lnTo>
                    <a:pt x="256387" y="165163"/>
                  </a:lnTo>
                  <a:lnTo>
                    <a:pt x="256387" y="184416"/>
                  </a:lnTo>
                  <a:lnTo>
                    <a:pt x="259905" y="186905"/>
                  </a:lnTo>
                  <a:lnTo>
                    <a:pt x="268325" y="186905"/>
                  </a:lnTo>
                  <a:lnTo>
                    <a:pt x="271843" y="184416"/>
                  </a:lnTo>
                  <a:lnTo>
                    <a:pt x="271843" y="165163"/>
                  </a:lnTo>
                  <a:close/>
                </a:path>
                <a:path w="454659" h="386714">
                  <a:moveTo>
                    <a:pt x="271843" y="134747"/>
                  </a:moveTo>
                  <a:lnTo>
                    <a:pt x="268325" y="131635"/>
                  </a:lnTo>
                  <a:lnTo>
                    <a:pt x="259905" y="131635"/>
                  </a:lnTo>
                  <a:lnTo>
                    <a:pt x="256387" y="134747"/>
                  </a:lnTo>
                  <a:lnTo>
                    <a:pt x="256387" y="153987"/>
                  </a:lnTo>
                  <a:lnTo>
                    <a:pt x="259905" y="156476"/>
                  </a:lnTo>
                  <a:lnTo>
                    <a:pt x="268325" y="156476"/>
                  </a:lnTo>
                  <a:lnTo>
                    <a:pt x="271843" y="153987"/>
                  </a:lnTo>
                  <a:lnTo>
                    <a:pt x="271843" y="134747"/>
                  </a:lnTo>
                  <a:close/>
                </a:path>
                <a:path w="454659" h="386714">
                  <a:moveTo>
                    <a:pt x="271843" y="104317"/>
                  </a:moveTo>
                  <a:lnTo>
                    <a:pt x="268325" y="101206"/>
                  </a:lnTo>
                  <a:lnTo>
                    <a:pt x="259905" y="101206"/>
                  </a:lnTo>
                  <a:lnTo>
                    <a:pt x="256387" y="104317"/>
                  </a:lnTo>
                  <a:lnTo>
                    <a:pt x="256387" y="122948"/>
                  </a:lnTo>
                  <a:lnTo>
                    <a:pt x="259905" y="126047"/>
                  </a:lnTo>
                  <a:lnTo>
                    <a:pt x="268325" y="126047"/>
                  </a:lnTo>
                  <a:lnTo>
                    <a:pt x="271843" y="122948"/>
                  </a:lnTo>
                  <a:lnTo>
                    <a:pt x="271843" y="104317"/>
                  </a:lnTo>
                  <a:close/>
                </a:path>
                <a:path w="454659" h="386714">
                  <a:moveTo>
                    <a:pt x="271843" y="73888"/>
                  </a:moveTo>
                  <a:lnTo>
                    <a:pt x="268325" y="70789"/>
                  </a:lnTo>
                  <a:lnTo>
                    <a:pt x="259905" y="70789"/>
                  </a:lnTo>
                  <a:lnTo>
                    <a:pt x="256387" y="73888"/>
                  </a:lnTo>
                  <a:lnTo>
                    <a:pt x="256387" y="93141"/>
                  </a:lnTo>
                  <a:lnTo>
                    <a:pt x="259905" y="95618"/>
                  </a:lnTo>
                  <a:lnTo>
                    <a:pt x="268325" y="95618"/>
                  </a:lnTo>
                  <a:lnTo>
                    <a:pt x="271843" y="92519"/>
                  </a:lnTo>
                  <a:lnTo>
                    <a:pt x="271843" y="73888"/>
                  </a:lnTo>
                  <a:close/>
                </a:path>
                <a:path w="454659" h="386714">
                  <a:moveTo>
                    <a:pt x="271843" y="43459"/>
                  </a:moveTo>
                  <a:lnTo>
                    <a:pt x="268325" y="40360"/>
                  </a:lnTo>
                  <a:lnTo>
                    <a:pt x="259905" y="40360"/>
                  </a:lnTo>
                  <a:lnTo>
                    <a:pt x="256387" y="43459"/>
                  </a:lnTo>
                  <a:lnTo>
                    <a:pt x="256387" y="62712"/>
                  </a:lnTo>
                  <a:lnTo>
                    <a:pt x="259905" y="65201"/>
                  </a:lnTo>
                  <a:lnTo>
                    <a:pt x="268325" y="65201"/>
                  </a:lnTo>
                  <a:lnTo>
                    <a:pt x="271843" y="62090"/>
                  </a:lnTo>
                  <a:lnTo>
                    <a:pt x="271843" y="43459"/>
                  </a:lnTo>
                  <a:close/>
                </a:path>
                <a:path w="454659" h="386714">
                  <a:moveTo>
                    <a:pt x="300634" y="330339"/>
                  </a:moveTo>
                  <a:lnTo>
                    <a:pt x="297129" y="327228"/>
                  </a:lnTo>
                  <a:lnTo>
                    <a:pt x="288696" y="327228"/>
                  </a:lnTo>
                  <a:lnTo>
                    <a:pt x="285191" y="330339"/>
                  </a:lnTo>
                  <a:lnTo>
                    <a:pt x="285191" y="364490"/>
                  </a:lnTo>
                  <a:lnTo>
                    <a:pt x="288696" y="367588"/>
                  </a:lnTo>
                  <a:lnTo>
                    <a:pt x="297129" y="367588"/>
                  </a:lnTo>
                  <a:lnTo>
                    <a:pt x="300634" y="364490"/>
                  </a:lnTo>
                  <a:lnTo>
                    <a:pt x="300634" y="330339"/>
                  </a:lnTo>
                  <a:close/>
                </a:path>
                <a:path w="454659" h="386714">
                  <a:moveTo>
                    <a:pt x="300634" y="288112"/>
                  </a:moveTo>
                  <a:lnTo>
                    <a:pt x="297129" y="285635"/>
                  </a:lnTo>
                  <a:lnTo>
                    <a:pt x="288696" y="285635"/>
                  </a:lnTo>
                  <a:lnTo>
                    <a:pt x="285191" y="288112"/>
                  </a:lnTo>
                  <a:lnTo>
                    <a:pt x="285191" y="307987"/>
                  </a:lnTo>
                  <a:lnTo>
                    <a:pt x="288696" y="310464"/>
                  </a:lnTo>
                  <a:lnTo>
                    <a:pt x="297129" y="310464"/>
                  </a:lnTo>
                  <a:lnTo>
                    <a:pt x="300634" y="307365"/>
                  </a:lnTo>
                  <a:lnTo>
                    <a:pt x="300634" y="288112"/>
                  </a:lnTo>
                  <a:close/>
                </a:path>
                <a:path w="454659" h="386714">
                  <a:moveTo>
                    <a:pt x="300634" y="256451"/>
                  </a:moveTo>
                  <a:lnTo>
                    <a:pt x="297129" y="253339"/>
                  </a:lnTo>
                  <a:lnTo>
                    <a:pt x="288696" y="253339"/>
                  </a:lnTo>
                  <a:lnTo>
                    <a:pt x="285191" y="256451"/>
                  </a:lnTo>
                  <a:lnTo>
                    <a:pt x="285191" y="275691"/>
                  </a:lnTo>
                  <a:lnTo>
                    <a:pt x="288696" y="278180"/>
                  </a:lnTo>
                  <a:lnTo>
                    <a:pt x="297129" y="278180"/>
                  </a:lnTo>
                  <a:lnTo>
                    <a:pt x="300634" y="275691"/>
                  </a:lnTo>
                  <a:lnTo>
                    <a:pt x="300634" y="256451"/>
                  </a:lnTo>
                  <a:close/>
                </a:path>
                <a:path w="454659" h="386714">
                  <a:moveTo>
                    <a:pt x="300634" y="226021"/>
                  </a:moveTo>
                  <a:lnTo>
                    <a:pt x="297129" y="222910"/>
                  </a:lnTo>
                  <a:lnTo>
                    <a:pt x="288696" y="222910"/>
                  </a:lnTo>
                  <a:lnTo>
                    <a:pt x="285191" y="226021"/>
                  </a:lnTo>
                  <a:lnTo>
                    <a:pt x="285191" y="245262"/>
                  </a:lnTo>
                  <a:lnTo>
                    <a:pt x="288696" y="247751"/>
                  </a:lnTo>
                  <a:lnTo>
                    <a:pt x="297129" y="247751"/>
                  </a:lnTo>
                  <a:lnTo>
                    <a:pt x="300634" y="245262"/>
                  </a:lnTo>
                  <a:lnTo>
                    <a:pt x="300634" y="226021"/>
                  </a:lnTo>
                  <a:close/>
                </a:path>
                <a:path w="454659" h="386714">
                  <a:moveTo>
                    <a:pt x="300634" y="195592"/>
                  </a:moveTo>
                  <a:lnTo>
                    <a:pt x="297129" y="192493"/>
                  </a:lnTo>
                  <a:lnTo>
                    <a:pt x="288696" y="192493"/>
                  </a:lnTo>
                  <a:lnTo>
                    <a:pt x="285191" y="195592"/>
                  </a:lnTo>
                  <a:lnTo>
                    <a:pt x="285191" y="214845"/>
                  </a:lnTo>
                  <a:lnTo>
                    <a:pt x="288696" y="217322"/>
                  </a:lnTo>
                  <a:lnTo>
                    <a:pt x="297129" y="217322"/>
                  </a:lnTo>
                  <a:lnTo>
                    <a:pt x="300634" y="214845"/>
                  </a:lnTo>
                  <a:lnTo>
                    <a:pt x="300634" y="195592"/>
                  </a:lnTo>
                  <a:close/>
                </a:path>
                <a:path w="454659" h="386714">
                  <a:moveTo>
                    <a:pt x="300634" y="165163"/>
                  </a:moveTo>
                  <a:lnTo>
                    <a:pt x="297129" y="162064"/>
                  </a:lnTo>
                  <a:lnTo>
                    <a:pt x="288696" y="162064"/>
                  </a:lnTo>
                  <a:lnTo>
                    <a:pt x="285191" y="165163"/>
                  </a:lnTo>
                  <a:lnTo>
                    <a:pt x="285191" y="184416"/>
                  </a:lnTo>
                  <a:lnTo>
                    <a:pt x="288696" y="186905"/>
                  </a:lnTo>
                  <a:lnTo>
                    <a:pt x="297129" y="186905"/>
                  </a:lnTo>
                  <a:lnTo>
                    <a:pt x="300634" y="184416"/>
                  </a:lnTo>
                  <a:lnTo>
                    <a:pt x="300634" y="165163"/>
                  </a:lnTo>
                  <a:close/>
                </a:path>
                <a:path w="454659" h="386714">
                  <a:moveTo>
                    <a:pt x="300634" y="134747"/>
                  </a:moveTo>
                  <a:lnTo>
                    <a:pt x="297129" y="131635"/>
                  </a:lnTo>
                  <a:lnTo>
                    <a:pt x="288696" y="131635"/>
                  </a:lnTo>
                  <a:lnTo>
                    <a:pt x="285191" y="134747"/>
                  </a:lnTo>
                  <a:lnTo>
                    <a:pt x="285191" y="153987"/>
                  </a:lnTo>
                  <a:lnTo>
                    <a:pt x="288696" y="156476"/>
                  </a:lnTo>
                  <a:lnTo>
                    <a:pt x="297129" y="156476"/>
                  </a:lnTo>
                  <a:lnTo>
                    <a:pt x="300634" y="153987"/>
                  </a:lnTo>
                  <a:lnTo>
                    <a:pt x="300634" y="134747"/>
                  </a:lnTo>
                  <a:close/>
                </a:path>
                <a:path w="454659" h="386714">
                  <a:moveTo>
                    <a:pt x="300634" y="104317"/>
                  </a:moveTo>
                  <a:lnTo>
                    <a:pt x="297129" y="101206"/>
                  </a:lnTo>
                  <a:lnTo>
                    <a:pt x="288696" y="101206"/>
                  </a:lnTo>
                  <a:lnTo>
                    <a:pt x="285191" y="104317"/>
                  </a:lnTo>
                  <a:lnTo>
                    <a:pt x="285191" y="122948"/>
                  </a:lnTo>
                  <a:lnTo>
                    <a:pt x="288696" y="126047"/>
                  </a:lnTo>
                  <a:lnTo>
                    <a:pt x="297129" y="126047"/>
                  </a:lnTo>
                  <a:lnTo>
                    <a:pt x="300634" y="122948"/>
                  </a:lnTo>
                  <a:lnTo>
                    <a:pt x="300634" y="104317"/>
                  </a:lnTo>
                  <a:close/>
                </a:path>
                <a:path w="454659" h="386714">
                  <a:moveTo>
                    <a:pt x="300634" y="73888"/>
                  </a:moveTo>
                  <a:lnTo>
                    <a:pt x="297129" y="70789"/>
                  </a:lnTo>
                  <a:lnTo>
                    <a:pt x="288696" y="70789"/>
                  </a:lnTo>
                  <a:lnTo>
                    <a:pt x="285191" y="73888"/>
                  </a:lnTo>
                  <a:lnTo>
                    <a:pt x="285191" y="93141"/>
                  </a:lnTo>
                  <a:lnTo>
                    <a:pt x="288696" y="95618"/>
                  </a:lnTo>
                  <a:lnTo>
                    <a:pt x="297129" y="95618"/>
                  </a:lnTo>
                  <a:lnTo>
                    <a:pt x="300634" y="92519"/>
                  </a:lnTo>
                  <a:lnTo>
                    <a:pt x="300634" y="73888"/>
                  </a:lnTo>
                  <a:close/>
                </a:path>
                <a:path w="454659" h="386714">
                  <a:moveTo>
                    <a:pt x="300634" y="43459"/>
                  </a:moveTo>
                  <a:lnTo>
                    <a:pt x="297129" y="40360"/>
                  </a:lnTo>
                  <a:lnTo>
                    <a:pt x="288696" y="40360"/>
                  </a:lnTo>
                  <a:lnTo>
                    <a:pt x="285191" y="43459"/>
                  </a:lnTo>
                  <a:lnTo>
                    <a:pt x="285191" y="62712"/>
                  </a:lnTo>
                  <a:lnTo>
                    <a:pt x="288696" y="65201"/>
                  </a:lnTo>
                  <a:lnTo>
                    <a:pt x="297129" y="65201"/>
                  </a:lnTo>
                  <a:lnTo>
                    <a:pt x="300634" y="62090"/>
                  </a:lnTo>
                  <a:lnTo>
                    <a:pt x="300634" y="43459"/>
                  </a:lnTo>
                  <a:close/>
                </a:path>
                <a:path w="454659" h="386714">
                  <a:moveTo>
                    <a:pt x="356831" y="106172"/>
                  </a:moveTo>
                  <a:lnTo>
                    <a:pt x="328739" y="92519"/>
                  </a:lnTo>
                  <a:lnTo>
                    <a:pt x="328739" y="36639"/>
                  </a:lnTo>
                  <a:lnTo>
                    <a:pt x="286588" y="18630"/>
                  </a:lnTo>
                  <a:lnTo>
                    <a:pt x="286588" y="2489"/>
                  </a:lnTo>
                  <a:lnTo>
                    <a:pt x="273240" y="0"/>
                  </a:lnTo>
                  <a:lnTo>
                    <a:pt x="270433" y="8699"/>
                  </a:lnTo>
                  <a:lnTo>
                    <a:pt x="270433" y="18630"/>
                  </a:lnTo>
                  <a:lnTo>
                    <a:pt x="227584" y="36639"/>
                  </a:lnTo>
                  <a:lnTo>
                    <a:pt x="227584" y="92519"/>
                  </a:lnTo>
                  <a:lnTo>
                    <a:pt x="229692" y="99974"/>
                  </a:lnTo>
                  <a:lnTo>
                    <a:pt x="240931" y="99974"/>
                  </a:lnTo>
                  <a:lnTo>
                    <a:pt x="243039" y="92519"/>
                  </a:lnTo>
                  <a:lnTo>
                    <a:pt x="243039" y="45948"/>
                  </a:lnTo>
                  <a:lnTo>
                    <a:pt x="278168" y="30429"/>
                  </a:lnTo>
                  <a:lnTo>
                    <a:pt x="313283" y="45948"/>
                  </a:lnTo>
                  <a:lnTo>
                    <a:pt x="313283" y="99974"/>
                  </a:lnTo>
                  <a:lnTo>
                    <a:pt x="340677" y="113626"/>
                  </a:lnTo>
                  <a:lnTo>
                    <a:pt x="341376" y="158343"/>
                  </a:lnTo>
                  <a:lnTo>
                    <a:pt x="343484" y="166408"/>
                  </a:lnTo>
                  <a:lnTo>
                    <a:pt x="356831" y="164541"/>
                  </a:lnTo>
                  <a:lnTo>
                    <a:pt x="356831" y="106172"/>
                  </a:lnTo>
                  <a:close/>
                </a:path>
                <a:path w="454659" h="386714">
                  <a:moveTo>
                    <a:pt x="358940" y="328472"/>
                  </a:moveTo>
                  <a:lnTo>
                    <a:pt x="356133" y="325374"/>
                  </a:lnTo>
                  <a:lnTo>
                    <a:pt x="347002" y="325374"/>
                  </a:lnTo>
                  <a:lnTo>
                    <a:pt x="343484" y="328472"/>
                  </a:lnTo>
                  <a:lnTo>
                    <a:pt x="343484" y="365734"/>
                  </a:lnTo>
                  <a:lnTo>
                    <a:pt x="347002" y="368211"/>
                  </a:lnTo>
                  <a:lnTo>
                    <a:pt x="356133" y="368211"/>
                  </a:lnTo>
                  <a:lnTo>
                    <a:pt x="358940" y="365734"/>
                  </a:lnTo>
                  <a:lnTo>
                    <a:pt x="358940" y="328472"/>
                  </a:lnTo>
                  <a:close/>
                </a:path>
                <a:path w="454659" h="386714">
                  <a:moveTo>
                    <a:pt x="358940" y="273215"/>
                  </a:moveTo>
                  <a:lnTo>
                    <a:pt x="356133" y="270103"/>
                  </a:lnTo>
                  <a:lnTo>
                    <a:pt x="347002" y="270103"/>
                  </a:lnTo>
                  <a:lnTo>
                    <a:pt x="343484" y="273215"/>
                  </a:lnTo>
                  <a:lnTo>
                    <a:pt x="343484" y="292455"/>
                  </a:lnTo>
                  <a:lnTo>
                    <a:pt x="347002" y="294944"/>
                  </a:lnTo>
                  <a:lnTo>
                    <a:pt x="356133" y="294944"/>
                  </a:lnTo>
                  <a:lnTo>
                    <a:pt x="358940" y="291833"/>
                  </a:lnTo>
                  <a:lnTo>
                    <a:pt x="358940" y="273215"/>
                  </a:lnTo>
                  <a:close/>
                </a:path>
                <a:path w="454659" h="386714">
                  <a:moveTo>
                    <a:pt x="358940" y="237820"/>
                  </a:moveTo>
                  <a:lnTo>
                    <a:pt x="356133" y="234708"/>
                  </a:lnTo>
                  <a:lnTo>
                    <a:pt x="347002" y="234708"/>
                  </a:lnTo>
                  <a:lnTo>
                    <a:pt x="343484" y="237820"/>
                  </a:lnTo>
                  <a:lnTo>
                    <a:pt x="343484" y="257060"/>
                  </a:lnTo>
                  <a:lnTo>
                    <a:pt x="347002" y="260172"/>
                  </a:lnTo>
                  <a:lnTo>
                    <a:pt x="356133" y="260172"/>
                  </a:lnTo>
                  <a:lnTo>
                    <a:pt x="358940" y="257060"/>
                  </a:lnTo>
                  <a:lnTo>
                    <a:pt x="358940" y="237820"/>
                  </a:lnTo>
                  <a:close/>
                </a:path>
                <a:path w="454659" h="386714">
                  <a:moveTo>
                    <a:pt x="358940" y="203047"/>
                  </a:moveTo>
                  <a:lnTo>
                    <a:pt x="356133" y="199936"/>
                  </a:lnTo>
                  <a:lnTo>
                    <a:pt x="347002" y="199936"/>
                  </a:lnTo>
                  <a:lnTo>
                    <a:pt x="343484" y="203047"/>
                  </a:lnTo>
                  <a:lnTo>
                    <a:pt x="343484" y="222288"/>
                  </a:lnTo>
                  <a:lnTo>
                    <a:pt x="347002" y="224777"/>
                  </a:lnTo>
                  <a:lnTo>
                    <a:pt x="356133" y="224777"/>
                  </a:lnTo>
                  <a:lnTo>
                    <a:pt x="358940" y="222288"/>
                  </a:lnTo>
                  <a:lnTo>
                    <a:pt x="358940" y="203047"/>
                  </a:lnTo>
                  <a:close/>
                </a:path>
                <a:path w="454659" h="386714">
                  <a:moveTo>
                    <a:pt x="391947" y="203047"/>
                  </a:moveTo>
                  <a:lnTo>
                    <a:pt x="388442" y="199936"/>
                  </a:lnTo>
                  <a:lnTo>
                    <a:pt x="380009" y="199936"/>
                  </a:lnTo>
                  <a:lnTo>
                    <a:pt x="376504" y="202425"/>
                  </a:lnTo>
                  <a:lnTo>
                    <a:pt x="376504" y="222288"/>
                  </a:lnTo>
                  <a:lnTo>
                    <a:pt x="380009" y="224777"/>
                  </a:lnTo>
                  <a:lnTo>
                    <a:pt x="388442" y="224777"/>
                  </a:lnTo>
                  <a:lnTo>
                    <a:pt x="391947" y="222288"/>
                  </a:lnTo>
                  <a:lnTo>
                    <a:pt x="391947" y="203047"/>
                  </a:lnTo>
                  <a:close/>
                </a:path>
                <a:path w="454659" h="386714">
                  <a:moveTo>
                    <a:pt x="454469" y="273215"/>
                  </a:moveTo>
                  <a:lnTo>
                    <a:pt x="443572" y="250317"/>
                  </a:lnTo>
                  <a:lnTo>
                    <a:pt x="441845" y="246672"/>
                  </a:lnTo>
                  <a:lnTo>
                    <a:pt x="441820" y="271970"/>
                  </a:lnTo>
                  <a:lnTo>
                    <a:pt x="433362" y="289090"/>
                  </a:lnTo>
                  <a:lnTo>
                    <a:pt x="414769" y="294792"/>
                  </a:lnTo>
                  <a:lnTo>
                    <a:pt x="396176" y="289090"/>
                  </a:lnTo>
                  <a:lnTo>
                    <a:pt x="387731" y="271970"/>
                  </a:lnTo>
                  <a:lnTo>
                    <a:pt x="396176" y="255651"/>
                  </a:lnTo>
                  <a:lnTo>
                    <a:pt x="414769" y="250317"/>
                  </a:lnTo>
                  <a:lnTo>
                    <a:pt x="433362" y="255828"/>
                  </a:lnTo>
                  <a:lnTo>
                    <a:pt x="441820" y="271970"/>
                  </a:lnTo>
                  <a:lnTo>
                    <a:pt x="441820" y="246672"/>
                  </a:lnTo>
                  <a:lnTo>
                    <a:pt x="414070" y="237820"/>
                  </a:lnTo>
                  <a:lnTo>
                    <a:pt x="386295" y="246672"/>
                  </a:lnTo>
                  <a:lnTo>
                    <a:pt x="373684" y="273215"/>
                  </a:lnTo>
                  <a:lnTo>
                    <a:pt x="376415" y="285546"/>
                  </a:lnTo>
                  <a:lnTo>
                    <a:pt x="383959" y="295884"/>
                  </a:lnTo>
                  <a:lnTo>
                    <a:pt x="395312" y="303428"/>
                  </a:lnTo>
                  <a:lnTo>
                    <a:pt x="409511" y="307365"/>
                  </a:lnTo>
                  <a:lnTo>
                    <a:pt x="409511" y="370700"/>
                  </a:lnTo>
                  <a:lnTo>
                    <a:pt x="241642" y="370700"/>
                  </a:lnTo>
                  <a:lnTo>
                    <a:pt x="241642" y="341515"/>
                  </a:lnTo>
                  <a:lnTo>
                    <a:pt x="262382" y="329095"/>
                  </a:lnTo>
                  <a:lnTo>
                    <a:pt x="264731" y="327698"/>
                  </a:lnTo>
                  <a:lnTo>
                    <a:pt x="269913" y="306362"/>
                  </a:lnTo>
                  <a:lnTo>
                    <a:pt x="261835" y="291833"/>
                  </a:lnTo>
                  <a:lnTo>
                    <a:pt x="259016" y="286766"/>
                  </a:lnTo>
                  <a:lnTo>
                    <a:pt x="255333" y="285508"/>
                  </a:lnTo>
                  <a:lnTo>
                    <a:pt x="255333" y="310464"/>
                  </a:lnTo>
                  <a:lnTo>
                    <a:pt x="249796" y="323278"/>
                  </a:lnTo>
                  <a:lnTo>
                    <a:pt x="233210" y="329095"/>
                  </a:lnTo>
                  <a:lnTo>
                    <a:pt x="216903" y="323278"/>
                  </a:lnTo>
                  <a:lnTo>
                    <a:pt x="211340" y="310464"/>
                  </a:lnTo>
                  <a:lnTo>
                    <a:pt x="216712" y="297662"/>
                  </a:lnTo>
                  <a:lnTo>
                    <a:pt x="233210" y="291833"/>
                  </a:lnTo>
                  <a:lnTo>
                    <a:pt x="249796" y="297662"/>
                  </a:lnTo>
                  <a:lnTo>
                    <a:pt x="255333" y="310464"/>
                  </a:lnTo>
                  <a:lnTo>
                    <a:pt x="255333" y="285508"/>
                  </a:lnTo>
                  <a:lnTo>
                    <a:pt x="233908" y="278180"/>
                  </a:lnTo>
                  <a:lnTo>
                    <a:pt x="208089" y="286766"/>
                  </a:lnTo>
                  <a:lnTo>
                    <a:pt x="197027" y="306362"/>
                  </a:lnTo>
                  <a:lnTo>
                    <a:pt x="202285" y="327698"/>
                  </a:lnTo>
                  <a:lnTo>
                    <a:pt x="225475" y="341515"/>
                  </a:lnTo>
                  <a:lnTo>
                    <a:pt x="225475" y="370700"/>
                  </a:lnTo>
                  <a:lnTo>
                    <a:pt x="36537" y="370700"/>
                  </a:lnTo>
                  <a:lnTo>
                    <a:pt x="36537" y="330962"/>
                  </a:lnTo>
                  <a:lnTo>
                    <a:pt x="55283" y="320408"/>
                  </a:lnTo>
                  <a:lnTo>
                    <a:pt x="55499" y="320294"/>
                  </a:lnTo>
                  <a:lnTo>
                    <a:pt x="60236" y="302869"/>
                  </a:lnTo>
                  <a:lnTo>
                    <a:pt x="53682" y="290601"/>
                  </a:lnTo>
                  <a:lnTo>
                    <a:pt x="51536" y="286613"/>
                  </a:lnTo>
                  <a:lnTo>
                    <a:pt x="47586" y="285292"/>
                  </a:lnTo>
                  <a:lnTo>
                    <a:pt x="47586" y="305511"/>
                  </a:lnTo>
                  <a:lnTo>
                    <a:pt x="43243" y="315760"/>
                  </a:lnTo>
                  <a:lnTo>
                    <a:pt x="30213" y="320408"/>
                  </a:lnTo>
                  <a:lnTo>
                    <a:pt x="17170" y="315760"/>
                  </a:lnTo>
                  <a:lnTo>
                    <a:pt x="12827" y="305511"/>
                  </a:lnTo>
                  <a:lnTo>
                    <a:pt x="17170" y="295262"/>
                  </a:lnTo>
                  <a:lnTo>
                    <a:pt x="30213" y="290601"/>
                  </a:lnTo>
                  <a:lnTo>
                    <a:pt x="43243" y="295262"/>
                  </a:lnTo>
                  <a:lnTo>
                    <a:pt x="47586" y="305511"/>
                  </a:lnTo>
                  <a:lnTo>
                    <a:pt x="47586" y="285292"/>
                  </a:lnTo>
                  <a:lnTo>
                    <a:pt x="30213" y="279425"/>
                  </a:lnTo>
                  <a:lnTo>
                    <a:pt x="9131" y="286435"/>
                  </a:lnTo>
                  <a:lnTo>
                    <a:pt x="393" y="302031"/>
                  </a:lnTo>
                  <a:lnTo>
                    <a:pt x="279" y="302869"/>
                  </a:lnTo>
                  <a:lnTo>
                    <a:pt x="4127" y="319773"/>
                  </a:lnTo>
                  <a:lnTo>
                    <a:pt x="21780" y="330962"/>
                  </a:lnTo>
                  <a:lnTo>
                    <a:pt x="21780" y="370700"/>
                  </a:lnTo>
                  <a:lnTo>
                    <a:pt x="10541" y="370700"/>
                  </a:lnTo>
                  <a:lnTo>
                    <a:pt x="2628" y="373126"/>
                  </a:lnTo>
                  <a:lnTo>
                    <a:pt x="0" y="378460"/>
                  </a:lnTo>
                  <a:lnTo>
                    <a:pt x="2628" y="383806"/>
                  </a:lnTo>
                  <a:lnTo>
                    <a:pt x="10541" y="386219"/>
                  </a:lnTo>
                  <a:lnTo>
                    <a:pt x="442518" y="386219"/>
                  </a:lnTo>
                  <a:lnTo>
                    <a:pt x="450418" y="383806"/>
                  </a:lnTo>
                  <a:lnTo>
                    <a:pt x="453059" y="378460"/>
                  </a:lnTo>
                  <a:lnTo>
                    <a:pt x="450418" y="373126"/>
                  </a:lnTo>
                  <a:lnTo>
                    <a:pt x="442518" y="370700"/>
                  </a:lnTo>
                  <a:lnTo>
                    <a:pt x="422160" y="370700"/>
                  </a:lnTo>
                  <a:lnTo>
                    <a:pt x="422160" y="306120"/>
                  </a:lnTo>
                  <a:lnTo>
                    <a:pt x="434911" y="302031"/>
                  </a:lnTo>
                  <a:lnTo>
                    <a:pt x="445147" y="294792"/>
                  </a:lnTo>
                  <a:lnTo>
                    <a:pt x="451980" y="285000"/>
                  </a:lnTo>
                  <a:lnTo>
                    <a:pt x="454469" y="273215"/>
                  </a:lnTo>
                  <a:close/>
                </a:path>
              </a:pathLst>
            </a:custGeom>
            <a:solidFill>
              <a:srgbClr val="2745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657524" y="1691640"/>
            <a:ext cx="334010" cy="372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100"/>
              </a:spcBef>
            </a:pPr>
            <a:r>
              <a:rPr dirty="0" sz="1100" spc="-90">
                <a:latin typeface="Trebuchet MS"/>
                <a:cs typeface="Trebuchet MS"/>
              </a:rPr>
              <a:t>C</a:t>
            </a:r>
            <a:r>
              <a:rPr dirty="0" sz="1100" spc="-50">
                <a:latin typeface="Trebuchet MS"/>
                <a:cs typeface="Trebuchet MS"/>
              </a:rPr>
              <a:t>i</a:t>
            </a:r>
            <a:r>
              <a:rPr dirty="0" sz="1100" spc="-80">
                <a:latin typeface="Trebuchet MS"/>
                <a:cs typeface="Trebuchet MS"/>
              </a:rPr>
              <a:t>t</a:t>
            </a:r>
            <a:r>
              <a:rPr dirty="0" sz="1100" spc="-70">
                <a:latin typeface="Trebuchet MS"/>
                <a:cs typeface="Trebuchet MS"/>
              </a:rPr>
              <a:t>i</a:t>
            </a:r>
            <a:r>
              <a:rPr dirty="0" sz="1100" spc="-55">
                <a:latin typeface="Trebuchet MS"/>
                <a:cs typeface="Trebuchet MS"/>
              </a:rPr>
              <a:t>e</a:t>
            </a:r>
            <a:r>
              <a:rPr dirty="0" sz="1100" spc="-15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88900">
              <a:lnSpc>
                <a:spcPts val="1425"/>
              </a:lnSpc>
            </a:pPr>
            <a:r>
              <a:rPr dirty="0" sz="1200" spc="-95" b="1">
                <a:latin typeface="Trebuchet MS"/>
                <a:cs typeface="Trebuchet MS"/>
              </a:rPr>
              <a:t>14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55108" y="1675849"/>
            <a:ext cx="963294" cy="42227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1100" spc="-50">
                <a:latin typeface="Trebuchet MS"/>
                <a:cs typeface="Trebuchet MS"/>
              </a:rPr>
              <a:t>Registered</a:t>
            </a:r>
            <a:r>
              <a:rPr dirty="0" sz="1100" spc="-145">
                <a:latin typeface="Trebuchet MS"/>
                <a:cs typeface="Trebuchet MS"/>
              </a:rPr>
              <a:t> </a:t>
            </a:r>
            <a:r>
              <a:rPr dirty="0" sz="1100" spc="-35">
                <a:latin typeface="Trebuchet MS"/>
                <a:cs typeface="Trebuchet MS"/>
              </a:rPr>
              <a:t>users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1200" spc="-105" b="1">
                <a:latin typeface="Trebuchet MS"/>
                <a:cs typeface="Trebuchet MS"/>
              </a:rPr>
              <a:t>2,69,438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83956" y="2261120"/>
            <a:ext cx="481965" cy="426720"/>
          </a:xfrm>
          <a:custGeom>
            <a:avLst/>
            <a:gdLst/>
            <a:ahLst/>
            <a:cxnLst/>
            <a:rect l="l" t="t" r="r" b="b"/>
            <a:pathLst>
              <a:path w="481965" h="426719">
                <a:moveTo>
                  <a:pt x="200361" y="411975"/>
                </a:moveTo>
                <a:lnTo>
                  <a:pt x="108089" y="411975"/>
                </a:lnTo>
                <a:lnTo>
                  <a:pt x="221995" y="424827"/>
                </a:lnTo>
                <a:lnTo>
                  <a:pt x="229519" y="425470"/>
                </a:lnTo>
                <a:lnTo>
                  <a:pt x="237058" y="425927"/>
                </a:lnTo>
                <a:lnTo>
                  <a:pt x="244605" y="426197"/>
                </a:lnTo>
                <a:lnTo>
                  <a:pt x="252158" y="426275"/>
                </a:lnTo>
                <a:lnTo>
                  <a:pt x="276141" y="425397"/>
                </a:lnTo>
                <a:lnTo>
                  <a:pt x="300045" y="423603"/>
                </a:lnTo>
                <a:lnTo>
                  <a:pt x="323837" y="420898"/>
                </a:lnTo>
                <a:lnTo>
                  <a:pt x="347484" y="417283"/>
                </a:lnTo>
                <a:lnTo>
                  <a:pt x="354868" y="415854"/>
                </a:lnTo>
                <a:lnTo>
                  <a:pt x="255078" y="415854"/>
                </a:lnTo>
                <a:lnTo>
                  <a:pt x="223354" y="414477"/>
                </a:lnTo>
                <a:lnTo>
                  <a:pt x="200361" y="411975"/>
                </a:lnTo>
                <a:close/>
              </a:path>
              <a:path w="481965" h="426719">
                <a:moveTo>
                  <a:pt x="105460" y="286689"/>
                </a:moveTo>
                <a:lnTo>
                  <a:pt x="2628" y="286689"/>
                </a:lnTo>
                <a:lnTo>
                  <a:pt x="0" y="289026"/>
                </a:lnTo>
                <a:lnTo>
                  <a:pt x="0" y="422490"/>
                </a:lnTo>
                <a:lnTo>
                  <a:pt x="2628" y="424827"/>
                </a:lnTo>
                <a:lnTo>
                  <a:pt x="105460" y="424827"/>
                </a:lnTo>
                <a:lnTo>
                  <a:pt x="108089" y="422490"/>
                </a:lnTo>
                <a:lnTo>
                  <a:pt x="108089" y="414426"/>
                </a:lnTo>
                <a:lnTo>
                  <a:pt x="11760" y="414426"/>
                </a:lnTo>
                <a:lnTo>
                  <a:pt x="11760" y="297091"/>
                </a:lnTo>
                <a:lnTo>
                  <a:pt x="108089" y="297091"/>
                </a:lnTo>
                <a:lnTo>
                  <a:pt x="108089" y="289026"/>
                </a:lnTo>
                <a:lnTo>
                  <a:pt x="105460" y="286689"/>
                </a:lnTo>
                <a:close/>
              </a:path>
              <a:path w="481965" h="426719">
                <a:moveTo>
                  <a:pt x="480434" y="292912"/>
                </a:moveTo>
                <a:lnTo>
                  <a:pt x="464565" y="292912"/>
                </a:lnTo>
                <a:lnTo>
                  <a:pt x="468045" y="294805"/>
                </a:lnTo>
                <a:lnTo>
                  <a:pt x="469633" y="297814"/>
                </a:lnTo>
                <a:lnTo>
                  <a:pt x="450300" y="335707"/>
                </a:lnTo>
                <a:lnTo>
                  <a:pt x="418884" y="364515"/>
                </a:lnTo>
                <a:lnTo>
                  <a:pt x="412516" y="369754"/>
                </a:lnTo>
                <a:lnTo>
                  <a:pt x="406863" y="374497"/>
                </a:lnTo>
                <a:lnTo>
                  <a:pt x="374392" y="399861"/>
                </a:lnTo>
                <a:lnTo>
                  <a:pt x="318268" y="411042"/>
                </a:lnTo>
                <a:lnTo>
                  <a:pt x="255078" y="415854"/>
                </a:lnTo>
                <a:lnTo>
                  <a:pt x="354868" y="415854"/>
                </a:lnTo>
                <a:lnTo>
                  <a:pt x="391895" y="401465"/>
                </a:lnTo>
                <a:lnTo>
                  <a:pt x="409992" y="386279"/>
                </a:lnTo>
                <a:lnTo>
                  <a:pt x="426821" y="372110"/>
                </a:lnTo>
                <a:lnTo>
                  <a:pt x="454515" y="347321"/>
                </a:lnTo>
                <a:lnTo>
                  <a:pt x="472762" y="325961"/>
                </a:lnTo>
                <a:lnTo>
                  <a:pt x="481548" y="308101"/>
                </a:lnTo>
                <a:lnTo>
                  <a:pt x="480860" y="293814"/>
                </a:lnTo>
                <a:lnTo>
                  <a:pt x="480434" y="292912"/>
                </a:lnTo>
                <a:close/>
              </a:path>
              <a:path w="481965" h="426719">
                <a:moveTo>
                  <a:pt x="108089" y="297091"/>
                </a:moveTo>
                <a:lnTo>
                  <a:pt x="96329" y="297091"/>
                </a:lnTo>
                <a:lnTo>
                  <a:pt x="96386" y="301510"/>
                </a:lnTo>
                <a:lnTo>
                  <a:pt x="96507" y="414426"/>
                </a:lnTo>
                <a:lnTo>
                  <a:pt x="108089" y="414426"/>
                </a:lnTo>
                <a:lnTo>
                  <a:pt x="108089" y="411975"/>
                </a:lnTo>
                <a:lnTo>
                  <a:pt x="200361" y="411975"/>
                </a:lnTo>
                <a:lnTo>
                  <a:pt x="108089" y="401485"/>
                </a:lnTo>
                <a:lnTo>
                  <a:pt x="108089" y="313105"/>
                </a:lnTo>
                <a:lnTo>
                  <a:pt x="120327" y="305154"/>
                </a:lnTo>
                <a:lnTo>
                  <a:pt x="129218" y="300164"/>
                </a:lnTo>
                <a:lnTo>
                  <a:pt x="108089" y="300164"/>
                </a:lnTo>
                <a:lnTo>
                  <a:pt x="108089" y="297091"/>
                </a:lnTo>
                <a:close/>
              </a:path>
              <a:path w="481965" h="426719">
                <a:moveTo>
                  <a:pt x="265796" y="280720"/>
                </a:moveTo>
                <a:lnTo>
                  <a:pt x="187477" y="280720"/>
                </a:lnTo>
                <a:lnTo>
                  <a:pt x="199349" y="281554"/>
                </a:lnTo>
                <a:lnTo>
                  <a:pt x="211159" y="282871"/>
                </a:lnTo>
                <a:lnTo>
                  <a:pt x="222888" y="284673"/>
                </a:lnTo>
                <a:lnTo>
                  <a:pt x="243458" y="288772"/>
                </a:lnTo>
                <a:lnTo>
                  <a:pt x="252491" y="290160"/>
                </a:lnTo>
                <a:lnTo>
                  <a:pt x="261596" y="291114"/>
                </a:lnTo>
                <a:lnTo>
                  <a:pt x="270751" y="291630"/>
                </a:lnTo>
                <a:lnTo>
                  <a:pt x="290254" y="291696"/>
                </a:lnTo>
                <a:lnTo>
                  <a:pt x="310435" y="292163"/>
                </a:lnTo>
                <a:lnTo>
                  <a:pt x="328621" y="293430"/>
                </a:lnTo>
                <a:lnTo>
                  <a:pt x="338785" y="295897"/>
                </a:lnTo>
                <a:lnTo>
                  <a:pt x="341845" y="298386"/>
                </a:lnTo>
                <a:lnTo>
                  <a:pt x="344665" y="301929"/>
                </a:lnTo>
                <a:lnTo>
                  <a:pt x="343611" y="304317"/>
                </a:lnTo>
                <a:lnTo>
                  <a:pt x="339889" y="307784"/>
                </a:lnTo>
                <a:lnTo>
                  <a:pt x="327391" y="312245"/>
                </a:lnTo>
                <a:lnTo>
                  <a:pt x="300804" y="316043"/>
                </a:lnTo>
                <a:lnTo>
                  <a:pt x="254812" y="317525"/>
                </a:lnTo>
                <a:lnTo>
                  <a:pt x="251532" y="317525"/>
                </a:lnTo>
                <a:lnTo>
                  <a:pt x="248919" y="319824"/>
                </a:lnTo>
                <a:lnTo>
                  <a:pt x="294053" y="355157"/>
                </a:lnTo>
                <a:lnTo>
                  <a:pt x="314731" y="361137"/>
                </a:lnTo>
                <a:lnTo>
                  <a:pt x="338388" y="358679"/>
                </a:lnTo>
                <a:lnTo>
                  <a:pt x="367974" y="351070"/>
                </a:lnTo>
                <a:lnTo>
                  <a:pt x="369344" y="350583"/>
                </a:lnTo>
                <a:lnTo>
                  <a:pt x="316560" y="350583"/>
                </a:lnTo>
                <a:lnTo>
                  <a:pt x="305384" y="347976"/>
                </a:lnTo>
                <a:lnTo>
                  <a:pt x="293244" y="342403"/>
                </a:lnTo>
                <a:lnTo>
                  <a:pt x="281250" y="335151"/>
                </a:lnTo>
                <a:lnTo>
                  <a:pt x="270509" y="327507"/>
                </a:lnTo>
                <a:lnTo>
                  <a:pt x="311891" y="325151"/>
                </a:lnTo>
                <a:lnTo>
                  <a:pt x="336921" y="320324"/>
                </a:lnTo>
                <a:lnTo>
                  <a:pt x="342809" y="317525"/>
                </a:lnTo>
                <a:lnTo>
                  <a:pt x="254812" y="317525"/>
                </a:lnTo>
                <a:lnTo>
                  <a:pt x="342863" y="317500"/>
                </a:lnTo>
                <a:lnTo>
                  <a:pt x="349887" y="314161"/>
                </a:lnTo>
                <a:lnTo>
                  <a:pt x="355084" y="307784"/>
                </a:lnTo>
                <a:lnTo>
                  <a:pt x="357898" y="301510"/>
                </a:lnTo>
                <a:lnTo>
                  <a:pt x="355079" y="294233"/>
                </a:lnTo>
                <a:lnTo>
                  <a:pt x="303396" y="281206"/>
                </a:lnTo>
                <a:lnTo>
                  <a:pt x="270865" y="281025"/>
                </a:lnTo>
                <a:lnTo>
                  <a:pt x="265796" y="280720"/>
                </a:lnTo>
                <a:close/>
              </a:path>
              <a:path w="481965" h="426719">
                <a:moveTo>
                  <a:pt x="428993" y="154698"/>
                </a:moveTo>
                <a:lnTo>
                  <a:pt x="417525" y="154698"/>
                </a:lnTo>
                <a:lnTo>
                  <a:pt x="417525" y="309879"/>
                </a:lnTo>
                <a:lnTo>
                  <a:pt x="407238" y="319189"/>
                </a:lnTo>
                <a:lnTo>
                  <a:pt x="364199" y="341229"/>
                </a:lnTo>
                <a:lnTo>
                  <a:pt x="316560" y="350583"/>
                </a:lnTo>
                <a:lnTo>
                  <a:pt x="369344" y="350583"/>
                </a:lnTo>
                <a:lnTo>
                  <a:pt x="394328" y="341697"/>
                </a:lnTo>
                <a:lnTo>
                  <a:pt x="408292" y="333946"/>
                </a:lnTo>
                <a:lnTo>
                  <a:pt x="417717" y="324286"/>
                </a:lnTo>
                <a:lnTo>
                  <a:pt x="433077" y="310588"/>
                </a:lnTo>
                <a:lnTo>
                  <a:pt x="447329" y="299745"/>
                </a:lnTo>
                <a:lnTo>
                  <a:pt x="428993" y="299745"/>
                </a:lnTo>
                <a:lnTo>
                  <a:pt x="428993" y="154698"/>
                </a:lnTo>
                <a:close/>
              </a:path>
              <a:path w="481965" h="426719">
                <a:moveTo>
                  <a:pt x="426364" y="144310"/>
                </a:moveTo>
                <a:lnTo>
                  <a:pt x="179057" y="144310"/>
                </a:lnTo>
                <a:lnTo>
                  <a:pt x="176415" y="146634"/>
                </a:lnTo>
                <a:lnTo>
                  <a:pt x="176415" y="270789"/>
                </a:lnTo>
                <a:lnTo>
                  <a:pt x="156851" y="275509"/>
                </a:lnTo>
                <a:lnTo>
                  <a:pt x="137952" y="283214"/>
                </a:lnTo>
                <a:lnTo>
                  <a:pt x="121203" y="292050"/>
                </a:lnTo>
                <a:lnTo>
                  <a:pt x="108089" y="300164"/>
                </a:lnTo>
                <a:lnTo>
                  <a:pt x="129218" y="300164"/>
                </a:lnTo>
                <a:lnTo>
                  <a:pt x="140196" y="294003"/>
                </a:lnTo>
                <a:lnTo>
                  <a:pt x="163859" y="284307"/>
                </a:lnTo>
                <a:lnTo>
                  <a:pt x="187477" y="280720"/>
                </a:lnTo>
                <a:lnTo>
                  <a:pt x="265796" y="280720"/>
                </a:lnTo>
                <a:lnTo>
                  <a:pt x="262350" y="280513"/>
                </a:lnTo>
                <a:lnTo>
                  <a:pt x="253885" y="279606"/>
                </a:lnTo>
                <a:lnTo>
                  <a:pt x="245487" y="278303"/>
                </a:lnTo>
                <a:lnTo>
                  <a:pt x="237172" y="276606"/>
                </a:lnTo>
                <a:lnTo>
                  <a:pt x="225057" y="274275"/>
                </a:lnTo>
                <a:lnTo>
                  <a:pt x="212842" y="272448"/>
                </a:lnTo>
                <a:lnTo>
                  <a:pt x="200546" y="271128"/>
                </a:lnTo>
                <a:lnTo>
                  <a:pt x="188188" y="270319"/>
                </a:lnTo>
                <a:lnTo>
                  <a:pt x="188188" y="154698"/>
                </a:lnTo>
                <a:lnTo>
                  <a:pt x="428993" y="154698"/>
                </a:lnTo>
                <a:lnTo>
                  <a:pt x="428993" y="146634"/>
                </a:lnTo>
                <a:lnTo>
                  <a:pt x="426364" y="144310"/>
                </a:lnTo>
                <a:close/>
              </a:path>
              <a:path w="481965" h="426719">
                <a:moveTo>
                  <a:pt x="469709" y="282270"/>
                </a:moveTo>
                <a:lnTo>
                  <a:pt x="428993" y="299745"/>
                </a:lnTo>
                <a:lnTo>
                  <a:pt x="447329" y="299745"/>
                </a:lnTo>
                <a:lnTo>
                  <a:pt x="449174" y="298342"/>
                </a:lnTo>
                <a:lnTo>
                  <a:pt x="460806" y="293039"/>
                </a:lnTo>
                <a:lnTo>
                  <a:pt x="464565" y="292912"/>
                </a:lnTo>
                <a:lnTo>
                  <a:pt x="480434" y="292912"/>
                </a:lnTo>
                <a:lnTo>
                  <a:pt x="477545" y="286791"/>
                </a:lnTo>
                <a:lnTo>
                  <a:pt x="469709" y="282270"/>
                </a:lnTo>
                <a:close/>
              </a:path>
              <a:path w="481965" h="426719">
                <a:moveTo>
                  <a:pt x="269036" y="154698"/>
                </a:moveTo>
                <a:lnTo>
                  <a:pt x="257276" y="154698"/>
                </a:lnTo>
                <a:lnTo>
                  <a:pt x="257389" y="231724"/>
                </a:lnTo>
                <a:lnTo>
                  <a:pt x="258495" y="233349"/>
                </a:lnTo>
                <a:lnTo>
                  <a:pt x="260451" y="234238"/>
                </a:lnTo>
                <a:lnTo>
                  <a:pt x="262420" y="235178"/>
                </a:lnTo>
                <a:lnTo>
                  <a:pt x="264807" y="235064"/>
                </a:lnTo>
                <a:lnTo>
                  <a:pt x="266636" y="233934"/>
                </a:lnTo>
                <a:lnTo>
                  <a:pt x="289158" y="219379"/>
                </a:lnTo>
                <a:lnTo>
                  <a:pt x="269036" y="219379"/>
                </a:lnTo>
                <a:lnTo>
                  <a:pt x="269036" y="154698"/>
                </a:lnTo>
                <a:close/>
              </a:path>
              <a:path w="481965" h="426719">
                <a:moveTo>
                  <a:pt x="322831" y="210642"/>
                </a:moveTo>
                <a:lnTo>
                  <a:pt x="302679" y="210642"/>
                </a:lnTo>
                <a:lnTo>
                  <a:pt x="339788" y="234594"/>
                </a:lnTo>
                <a:lnTo>
                  <a:pt x="341007" y="234962"/>
                </a:lnTo>
                <a:lnTo>
                  <a:pt x="342252" y="234975"/>
                </a:lnTo>
                <a:lnTo>
                  <a:pt x="343179" y="234962"/>
                </a:lnTo>
                <a:lnTo>
                  <a:pt x="344081" y="234772"/>
                </a:lnTo>
                <a:lnTo>
                  <a:pt x="346875" y="233514"/>
                </a:lnTo>
                <a:lnTo>
                  <a:pt x="348132" y="231724"/>
                </a:lnTo>
                <a:lnTo>
                  <a:pt x="348132" y="219379"/>
                </a:lnTo>
                <a:lnTo>
                  <a:pt x="336372" y="219379"/>
                </a:lnTo>
                <a:lnTo>
                  <a:pt x="322831" y="210642"/>
                </a:lnTo>
                <a:close/>
              </a:path>
              <a:path w="481965" h="426719">
                <a:moveTo>
                  <a:pt x="304076" y="198539"/>
                </a:moveTo>
                <a:lnTo>
                  <a:pt x="301282" y="198539"/>
                </a:lnTo>
                <a:lnTo>
                  <a:pt x="269036" y="219379"/>
                </a:lnTo>
                <a:lnTo>
                  <a:pt x="289158" y="219379"/>
                </a:lnTo>
                <a:lnTo>
                  <a:pt x="302679" y="210642"/>
                </a:lnTo>
                <a:lnTo>
                  <a:pt x="322831" y="210642"/>
                </a:lnTo>
                <a:lnTo>
                  <a:pt x="304076" y="198539"/>
                </a:lnTo>
                <a:close/>
              </a:path>
              <a:path w="481965" h="426719">
                <a:moveTo>
                  <a:pt x="348132" y="154698"/>
                </a:moveTo>
                <a:lnTo>
                  <a:pt x="336372" y="154698"/>
                </a:lnTo>
                <a:lnTo>
                  <a:pt x="336372" y="219379"/>
                </a:lnTo>
                <a:lnTo>
                  <a:pt x="348132" y="219379"/>
                </a:lnTo>
                <a:lnTo>
                  <a:pt x="348132" y="154698"/>
                </a:lnTo>
                <a:close/>
              </a:path>
              <a:path w="481965" h="426719">
                <a:moveTo>
                  <a:pt x="387553" y="0"/>
                </a:moveTo>
                <a:lnTo>
                  <a:pt x="217804" y="0"/>
                </a:lnTo>
                <a:lnTo>
                  <a:pt x="215176" y="2324"/>
                </a:lnTo>
                <a:lnTo>
                  <a:pt x="215176" y="144310"/>
                </a:lnTo>
                <a:lnTo>
                  <a:pt x="226936" y="144310"/>
                </a:lnTo>
                <a:lnTo>
                  <a:pt x="226936" y="10388"/>
                </a:lnTo>
                <a:lnTo>
                  <a:pt x="390182" y="10388"/>
                </a:lnTo>
                <a:lnTo>
                  <a:pt x="390182" y="2324"/>
                </a:lnTo>
                <a:lnTo>
                  <a:pt x="387553" y="0"/>
                </a:lnTo>
                <a:close/>
              </a:path>
              <a:path w="481965" h="426719">
                <a:moveTo>
                  <a:pt x="390182" y="10388"/>
                </a:moveTo>
                <a:lnTo>
                  <a:pt x="378536" y="10388"/>
                </a:lnTo>
                <a:lnTo>
                  <a:pt x="378536" y="144310"/>
                </a:lnTo>
                <a:lnTo>
                  <a:pt x="390182" y="144310"/>
                </a:lnTo>
                <a:lnTo>
                  <a:pt x="390182" y="10388"/>
                </a:lnTo>
                <a:close/>
              </a:path>
              <a:path w="481965" h="426719">
                <a:moveTo>
                  <a:pt x="281749" y="10388"/>
                </a:moveTo>
                <a:lnTo>
                  <a:pt x="269989" y="10388"/>
                </a:lnTo>
                <a:lnTo>
                  <a:pt x="269989" y="61480"/>
                </a:lnTo>
                <a:lnTo>
                  <a:pt x="271233" y="63258"/>
                </a:lnTo>
                <a:lnTo>
                  <a:pt x="273215" y="64147"/>
                </a:lnTo>
                <a:lnTo>
                  <a:pt x="275132" y="64935"/>
                </a:lnTo>
                <a:lnTo>
                  <a:pt x="277380" y="64757"/>
                </a:lnTo>
                <a:lnTo>
                  <a:pt x="282543" y="61467"/>
                </a:lnTo>
                <a:lnTo>
                  <a:pt x="301565" y="49275"/>
                </a:lnTo>
                <a:lnTo>
                  <a:pt x="281216" y="49275"/>
                </a:lnTo>
                <a:lnTo>
                  <a:pt x="281749" y="10388"/>
                </a:lnTo>
                <a:close/>
              </a:path>
              <a:path w="481965" h="426719">
                <a:moveTo>
                  <a:pt x="322391" y="48602"/>
                </a:moveTo>
                <a:lnTo>
                  <a:pt x="302615" y="48602"/>
                </a:lnTo>
                <a:lnTo>
                  <a:pt x="326148" y="63677"/>
                </a:lnTo>
                <a:lnTo>
                  <a:pt x="327151" y="64338"/>
                </a:lnTo>
                <a:lnTo>
                  <a:pt x="328358" y="64706"/>
                </a:lnTo>
                <a:lnTo>
                  <a:pt x="330555" y="64706"/>
                </a:lnTo>
                <a:lnTo>
                  <a:pt x="335495" y="49275"/>
                </a:lnTo>
                <a:lnTo>
                  <a:pt x="323443" y="49275"/>
                </a:lnTo>
                <a:lnTo>
                  <a:pt x="322391" y="48602"/>
                </a:lnTo>
                <a:close/>
              </a:path>
              <a:path w="481965" h="426719">
                <a:moveTo>
                  <a:pt x="303733" y="36664"/>
                </a:moveTo>
                <a:lnTo>
                  <a:pt x="300926" y="36664"/>
                </a:lnTo>
                <a:lnTo>
                  <a:pt x="281216" y="49275"/>
                </a:lnTo>
                <a:lnTo>
                  <a:pt x="301565" y="49275"/>
                </a:lnTo>
                <a:lnTo>
                  <a:pt x="302615" y="48602"/>
                </a:lnTo>
                <a:lnTo>
                  <a:pt x="322391" y="48602"/>
                </a:lnTo>
                <a:lnTo>
                  <a:pt x="303733" y="36664"/>
                </a:lnTo>
                <a:close/>
              </a:path>
              <a:path w="481965" h="426719">
                <a:moveTo>
                  <a:pt x="335495" y="10388"/>
                </a:moveTo>
                <a:lnTo>
                  <a:pt x="323443" y="10388"/>
                </a:lnTo>
                <a:lnTo>
                  <a:pt x="323443" y="49275"/>
                </a:lnTo>
                <a:lnTo>
                  <a:pt x="335495" y="49275"/>
                </a:lnTo>
                <a:lnTo>
                  <a:pt x="335495" y="10388"/>
                </a:lnTo>
                <a:close/>
              </a:path>
            </a:pathLst>
          </a:custGeom>
          <a:solidFill>
            <a:srgbClr val="2745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837004" y="2709672"/>
            <a:ext cx="97726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 spc="-65">
                <a:latin typeface="Trebuchet MS"/>
                <a:cs typeface="Trebuchet MS"/>
              </a:rPr>
              <a:t>Facilities</a:t>
            </a:r>
            <a:r>
              <a:rPr dirty="0" sz="1100" spc="-140">
                <a:latin typeface="Trebuchet MS"/>
                <a:cs typeface="Trebuchet MS"/>
              </a:rPr>
              <a:t> </a:t>
            </a:r>
            <a:r>
              <a:rPr dirty="0" sz="1100" spc="-60">
                <a:latin typeface="Trebuchet MS"/>
                <a:cs typeface="Trebuchet MS"/>
              </a:rPr>
              <a:t>catered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440"/>
              </a:lnSpc>
            </a:pPr>
            <a:r>
              <a:rPr dirty="0" sz="1200" spc="-95" b="1">
                <a:latin typeface="Trebuchet MS"/>
                <a:cs typeface="Trebuchet MS"/>
              </a:rPr>
              <a:t>118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95688" y="2246376"/>
            <a:ext cx="432816" cy="423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470542" y="2709672"/>
            <a:ext cx="85979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 spc="-55">
                <a:latin typeface="Trebuchet MS"/>
                <a:cs typeface="Trebuchet MS"/>
              </a:rPr>
              <a:t>Trips</a:t>
            </a:r>
            <a:r>
              <a:rPr dirty="0" sz="1100" spc="-150">
                <a:latin typeface="Trebuchet MS"/>
                <a:cs typeface="Trebuchet MS"/>
              </a:rPr>
              <a:t> </a:t>
            </a:r>
            <a:r>
              <a:rPr dirty="0" sz="1100" spc="-45">
                <a:latin typeface="Trebuchet MS"/>
                <a:cs typeface="Trebuchet MS"/>
              </a:rPr>
              <a:t>managed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440"/>
              </a:lnSpc>
            </a:pPr>
            <a:r>
              <a:rPr dirty="0" sz="1200" spc="-105" b="1">
                <a:latin typeface="Trebuchet MS"/>
                <a:cs typeface="Trebuchet MS"/>
              </a:rPr>
              <a:t>3,35,335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02009" y="2709672"/>
            <a:ext cx="80899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 spc="-50">
                <a:latin typeface="Trebuchet MS"/>
                <a:cs typeface="Trebuchet MS"/>
              </a:rPr>
              <a:t>Cabs</a:t>
            </a:r>
            <a:r>
              <a:rPr dirty="0" sz="1100" spc="-145">
                <a:latin typeface="Trebuchet MS"/>
                <a:cs typeface="Trebuchet MS"/>
              </a:rPr>
              <a:t> </a:t>
            </a:r>
            <a:r>
              <a:rPr dirty="0" sz="1100" spc="-45">
                <a:latin typeface="Trebuchet MS"/>
                <a:cs typeface="Trebuchet MS"/>
              </a:rPr>
              <a:t>engaged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440"/>
              </a:lnSpc>
            </a:pPr>
            <a:r>
              <a:rPr dirty="0" sz="1200" spc="-105" b="1">
                <a:latin typeface="Trebuchet MS"/>
                <a:cs typeface="Trebuchet MS"/>
              </a:rPr>
              <a:t>6,072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38907" y="4633757"/>
            <a:ext cx="3025140" cy="145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9"/>
              </a:lnSpc>
              <a:tabLst>
                <a:tab pos="2389505" algn="l"/>
              </a:tabLst>
            </a:pPr>
            <a:r>
              <a:rPr dirty="0" baseline="-10416" sz="1200" spc="-67">
                <a:latin typeface="Trebuchet MS"/>
                <a:cs typeface="Trebuchet MS"/>
              </a:rPr>
              <a:t>To</a:t>
            </a:r>
            <a:r>
              <a:rPr dirty="0" baseline="-10416" sz="1200" spc="-97">
                <a:latin typeface="Trebuchet MS"/>
                <a:cs typeface="Trebuchet MS"/>
              </a:rPr>
              <a:t> </a:t>
            </a:r>
            <a:r>
              <a:rPr dirty="0" baseline="-10416" sz="1200" spc="-52">
                <a:latin typeface="Trebuchet MS"/>
                <a:cs typeface="Trebuchet MS"/>
              </a:rPr>
              <a:t>be</a:t>
            </a:r>
            <a:r>
              <a:rPr dirty="0" baseline="-10416" sz="1200" spc="-89">
                <a:latin typeface="Trebuchet MS"/>
                <a:cs typeface="Trebuchet MS"/>
              </a:rPr>
              <a:t> </a:t>
            </a:r>
            <a:r>
              <a:rPr dirty="0" baseline="-10416" sz="1200" spc="-52">
                <a:latin typeface="Trebuchet MS"/>
                <a:cs typeface="Trebuchet MS"/>
              </a:rPr>
              <a:t>launched	</a:t>
            </a:r>
            <a:r>
              <a:rPr dirty="0" sz="800" spc="-45">
                <a:latin typeface="Trebuchet MS"/>
                <a:cs typeface="Trebuchet MS"/>
              </a:rPr>
              <a:t>To </a:t>
            </a:r>
            <a:r>
              <a:rPr dirty="0" sz="800" spc="-35">
                <a:latin typeface="Trebuchet MS"/>
                <a:cs typeface="Trebuchet MS"/>
              </a:rPr>
              <a:t>be</a:t>
            </a:r>
            <a:r>
              <a:rPr dirty="0" sz="800" spc="-150">
                <a:latin typeface="Trebuchet MS"/>
                <a:cs typeface="Trebuchet MS"/>
              </a:rPr>
              <a:t> </a:t>
            </a:r>
            <a:r>
              <a:rPr dirty="0" sz="800" spc="-35">
                <a:latin typeface="Trebuchet MS"/>
                <a:cs typeface="Trebuchet MS"/>
              </a:rPr>
              <a:t>launched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068570" y="1200327"/>
            <a:ext cx="460120" cy="4601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075669" y="2226284"/>
            <a:ext cx="567969" cy="5679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44748" y="5295261"/>
            <a:ext cx="435315" cy="4060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21659" y="5398544"/>
            <a:ext cx="384624" cy="1425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01608" y="5911670"/>
            <a:ext cx="928367" cy="3792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899140" y="5387099"/>
            <a:ext cx="921029" cy="2454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203938" y="5406901"/>
            <a:ext cx="1254228" cy="1548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118981" y="5939944"/>
            <a:ext cx="535194" cy="20506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910182" y="5323204"/>
            <a:ext cx="867992" cy="3093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327895" y="5899269"/>
            <a:ext cx="936802" cy="2331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568894" y="5829162"/>
            <a:ext cx="646883" cy="5058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04893" y="5953739"/>
            <a:ext cx="611106" cy="2201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0" y="3398634"/>
            <a:ext cx="12192000" cy="1423035"/>
          </a:xfrm>
          <a:custGeom>
            <a:avLst/>
            <a:gdLst/>
            <a:ahLst/>
            <a:cxnLst/>
            <a:rect l="l" t="t" r="r" b="b"/>
            <a:pathLst>
              <a:path w="12192000" h="1423035">
                <a:moveTo>
                  <a:pt x="12192000" y="0"/>
                </a:moveTo>
                <a:lnTo>
                  <a:pt x="0" y="0"/>
                </a:lnTo>
                <a:lnTo>
                  <a:pt x="0" y="1422552"/>
                </a:lnTo>
                <a:lnTo>
                  <a:pt x="12192000" y="14225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95794" y="3564635"/>
            <a:ext cx="1292860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rebuchet MS"/>
                <a:cs typeface="Trebuchet MS"/>
              </a:rPr>
              <a:t>EFMFM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30">
                <a:solidFill>
                  <a:srgbClr val="4C847A"/>
                </a:solidFill>
                <a:latin typeface="Trebuchet MS"/>
                <a:cs typeface="Trebuchet MS"/>
              </a:rPr>
              <a:t>ETMS</a:t>
            </a:r>
            <a:endParaRPr sz="1150">
              <a:latin typeface="Trebuchet MS"/>
              <a:cs typeface="Trebuchet MS"/>
            </a:endParaRPr>
          </a:p>
          <a:p>
            <a:pPr algn="ctr" marL="635">
              <a:lnSpc>
                <a:spcPts val="1430"/>
              </a:lnSpc>
            </a:pPr>
            <a:r>
              <a:rPr dirty="0" sz="1200" spc="-60">
                <a:solidFill>
                  <a:srgbClr val="7F7F7F"/>
                </a:solidFill>
                <a:latin typeface="Trebuchet MS"/>
                <a:cs typeface="Trebuchet MS"/>
              </a:rPr>
              <a:t>Employee</a:t>
            </a:r>
            <a:r>
              <a:rPr dirty="0" sz="1200" spc="-15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7F7F7F"/>
                </a:solidFill>
                <a:latin typeface="Trebuchet MS"/>
                <a:cs typeface="Trebuchet MS"/>
              </a:rPr>
              <a:t>Transport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50">
                <a:solidFill>
                  <a:srgbClr val="7F7F7F"/>
                </a:solidFill>
                <a:latin typeface="Trebuchet MS"/>
                <a:cs typeface="Trebuchet MS"/>
              </a:rPr>
              <a:t>Automation</a:t>
            </a:r>
            <a:r>
              <a:rPr dirty="0" sz="1200" spc="-1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Solution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11766" y="3564635"/>
            <a:ext cx="1092835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rebuchet MS"/>
                <a:cs typeface="Trebuchet MS"/>
              </a:rPr>
              <a:t>EFMFM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50">
                <a:solidFill>
                  <a:srgbClr val="4C847A"/>
                </a:solidFill>
                <a:latin typeface="Trebuchet MS"/>
                <a:cs typeface="Trebuchet MS"/>
              </a:rPr>
              <a:t>IVMS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Vehicle</a:t>
            </a:r>
            <a:r>
              <a:rPr dirty="0" sz="1200" spc="-14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Dynamics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Solution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61062" y="3564635"/>
            <a:ext cx="1024890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rebuchet MS"/>
                <a:cs typeface="Trebuchet MS"/>
              </a:rPr>
              <a:t>EFMFM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-15">
                <a:solidFill>
                  <a:srgbClr val="4C847A"/>
                </a:solidFill>
                <a:latin typeface="Trebuchet MS"/>
                <a:cs typeface="Trebuchet MS"/>
              </a:rPr>
              <a:t>SPOT</a:t>
            </a:r>
            <a:r>
              <a:rPr dirty="0" sz="1150" spc="-70">
                <a:solidFill>
                  <a:srgbClr val="4C847A"/>
                </a:solidFill>
                <a:latin typeface="Trebuchet MS"/>
                <a:cs typeface="Trebuchet MS"/>
              </a:rPr>
              <a:t> </a:t>
            </a:r>
            <a:r>
              <a:rPr dirty="0" sz="1150" spc="-20">
                <a:solidFill>
                  <a:srgbClr val="4C847A"/>
                </a:solidFill>
                <a:latin typeface="Trebuchet MS"/>
                <a:cs typeface="Trebuchet MS"/>
              </a:rPr>
              <a:t>Hire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-50">
                <a:solidFill>
                  <a:srgbClr val="7F7F7F"/>
                </a:solidFill>
                <a:latin typeface="Trebuchet MS"/>
                <a:cs typeface="Trebuchet MS"/>
              </a:rPr>
              <a:t>Ad-hoc</a:t>
            </a:r>
            <a:r>
              <a:rPr dirty="0" sz="1200" spc="-15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7F7F7F"/>
                </a:solidFill>
                <a:latin typeface="Trebuchet MS"/>
                <a:cs typeface="Trebuchet MS"/>
              </a:rPr>
              <a:t>requests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Solution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25421" y="3564635"/>
            <a:ext cx="1326515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rebuchet MS"/>
                <a:cs typeface="Trebuchet MS"/>
              </a:rPr>
              <a:t>EFMFM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-15">
                <a:solidFill>
                  <a:srgbClr val="4C847A"/>
                </a:solidFill>
                <a:latin typeface="Trebuchet MS"/>
                <a:cs typeface="Trebuchet MS"/>
              </a:rPr>
              <a:t>Car-Pool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Corporate</a:t>
            </a:r>
            <a:r>
              <a:rPr dirty="0" sz="1200" spc="-1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7F7F7F"/>
                </a:solidFill>
                <a:latin typeface="Trebuchet MS"/>
                <a:cs typeface="Trebuchet MS"/>
              </a:rPr>
              <a:t>carpooling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Solution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352446" y="3572230"/>
            <a:ext cx="7575550" cy="1084580"/>
            <a:chOff x="2352446" y="3572230"/>
            <a:chExt cx="7575550" cy="1084580"/>
          </a:xfrm>
        </p:grpSpPr>
        <p:sp>
          <p:nvSpPr>
            <p:cNvPr id="64" name="object 64"/>
            <p:cNvSpPr/>
            <p:nvPr/>
          </p:nvSpPr>
          <p:spPr>
            <a:xfrm>
              <a:off x="2390546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8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352446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7"/>
                  </a:lnTo>
                  <a:lnTo>
                    <a:pt x="0" y="1046098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8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8"/>
                  </a:lnTo>
                  <a:lnTo>
                    <a:pt x="33337" y="1046098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8"/>
                  </a:moveTo>
                  <a:lnTo>
                    <a:pt x="33337" y="1008960"/>
                  </a:lnTo>
                  <a:lnTo>
                    <a:pt x="33337" y="1046098"/>
                  </a:lnTo>
                  <a:lnTo>
                    <a:pt x="42862" y="1046098"/>
                  </a:lnTo>
                  <a:lnTo>
                    <a:pt x="42862" y="1008960"/>
                  </a:lnTo>
                  <a:lnTo>
                    <a:pt x="38100" y="1007998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8"/>
                  </a:lnTo>
                  <a:lnTo>
                    <a:pt x="76200" y="1046098"/>
                  </a:lnTo>
                  <a:lnTo>
                    <a:pt x="73206" y="1031267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8"/>
                  </a:lnTo>
                  <a:lnTo>
                    <a:pt x="42862" y="1007998"/>
                  </a:lnTo>
                  <a:lnTo>
                    <a:pt x="42862" y="76199"/>
                  </a:lnTo>
                  <a:lnTo>
                    <a:pt x="38100" y="76199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8"/>
                  </a:moveTo>
                  <a:lnTo>
                    <a:pt x="38100" y="1007998"/>
                  </a:lnTo>
                  <a:lnTo>
                    <a:pt x="42862" y="1008960"/>
                  </a:lnTo>
                  <a:lnTo>
                    <a:pt x="42862" y="1007998"/>
                  </a:lnTo>
                  <a:close/>
                </a:path>
                <a:path w="76200" h="1084579">
                  <a:moveTo>
                    <a:pt x="42862" y="38099"/>
                  </a:moveTo>
                  <a:lnTo>
                    <a:pt x="33337" y="38099"/>
                  </a:lnTo>
                  <a:lnTo>
                    <a:pt x="33339" y="75238"/>
                  </a:lnTo>
                  <a:lnTo>
                    <a:pt x="38100" y="76199"/>
                  </a:lnTo>
                  <a:lnTo>
                    <a:pt x="42862" y="75238"/>
                  </a:lnTo>
                  <a:lnTo>
                    <a:pt x="42862" y="38099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199"/>
                  </a:lnTo>
                  <a:lnTo>
                    <a:pt x="42862" y="76199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76200" y="38099"/>
                  </a:moveTo>
                  <a:lnTo>
                    <a:pt x="42862" y="38099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200" y="38099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74" y="2993"/>
                  </a:lnTo>
                  <a:lnTo>
                    <a:pt x="11163" y="11158"/>
                  </a:lnTo>
                  <a:lnTo>
                    <a:pt x="2995" y="23268"/>
                  </a:lnTo>
                  <a:lnTo>
                    <a:pt x="0" y="38099"/>
                  </a:lnTo>
                  <a:lnTo>
                    <a:pt x="2995" y="52931"/>
                  </a:lnTo>
                  <a:lnTo>
                    <a:pt x="11163" y="65041"/>
                  </a:lnTo>
                  <a:lnTo>
                    <a:pt x="23274" y="73206"/>
                  </a:lnTo>
                  <a:lnTo>
                    <a:pt x="33337" y="75238"/>
                  </a:lnTo>
                  <a:lnTo>
                    <a:pt x="33337" y="38099"/>
                  </a:lnTo>
                  <a:lnTo>
                    <a:pt x="76200" y="38099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857483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8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819383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7"/>
                  </a:lnTo>
                  <a:lnTo>
                    <a:pt x="0" y="1046098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8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8"/>
                  </a:lnTo>
                  <a:lnTo>
                    <a:pt x="33337" y="1046098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8"/>
                  </a:moveTo>
                  <a:lnTo>
                    <a:pt x="33337" y="1008960"/>
                  </a:lnTo>
                  <a:lnTo>
                    <a:pt x="33337" y="1046098"/>
                  </a:lnTo>
                  <a:lnTo>
                    <a:pt x="42862" y="1046098"/>
                  </a:lnTo>
                  <a:lnTo>
                    <a:pt x="42862" y="1008960"/>
                  </a:lnTo>
                  <a:lnTo>
                    <a:pt x="38100" y="1007998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8"/>
                  </a:lnTo>
                  <a:lnTo>
                    <a:pt x="76200" y="1046098"/>
                  </a:lnTo>
                  <a:lnTo>
                    <a:pt x="73206" y="1031267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8"/>
                  </a:lnTo>
                  <a:lnTo>
                    <a:pt x="42862" y="1007998"/>
                  </a:lnTo>
                  <a:lnTo>
                    <a:pt x="42862" y="76199"/>
                  </a:lnTo>
                  <a:lnTo>
                    <a:pt x="38100" y="76199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8"/>
                  </a:moveTo>
                  <a:lnTo>
                    <a:pt x="38100" y="1007998"/>
                  </a:lnTo>
                  <a:lnTo>
                    <a:pt x="42862" y="1008960"/>
                  </a:lnTo>
                  <a:lnTo>
                    <a:pt x="42862" y="1007998"/>
                  </a:lnTo>
                  <a:close/>
                </a:path>
                <a:path w="76200" h="1084579">
                  <a:moveTo>
                    <a:pt x="42862" y="38099"/>
                  </a:moveTo>
                  <a:lnTo>
                    <a:pt x="33337" y="38099"/>
                  </a:lnTo>
                  <a:lnTo>
                    <a:pt x="33337" y="75238"/>
                  </a:lnTo>
                  <a:lnTo>
                    <a:pt x="38100" y="76199"/>
                  </a:lnTo>
                  <a:lnTo>
                    <a:pt x="42862" y="75238"/>
                  </a:lnTo>
                  <a:lnTo>
                    <a:pt x="42862" y="38099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199"/>
                  </a:lnTo>
                  <a:lnTo>
                    <a:pt x="42862" y="76199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099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9"/>
                  </a:lnTo>
                  <a:lnTo>
                    <a:pt x="76200" y="38099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200" y="38099"/>
                  </a:moveTo>
                  <a:lnTo>
                    <a:pt x="42862" y="38099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200" y="38099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373416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8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335316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7"/>
                  </a:lnTo>
                  <a:lnTo>
                    <a:pt x="0" y="1046098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8"/>
                  </a:lnTo>
                  <a:lnTo>
                    <a:pt x="52925" y="1081205"/>
                  </a:lnTo>
                  <a:lnTo>
                    <a:pt x="65036" y="1073040"/>
                  </a:lnTo>
                  <a:lnTo>
                    <a:pt x="73204" y="1060930"/>
                  </a:lnTo>
                  <a:lnTo>
                    <a:pt x="76200" y="1046098"/>
                  </a:lnTo>
                  <a:lnTo>
                    <a:pt x="33337" y="1046098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8"/>
                  </a:moveTo>
                  <a:lnTo>
                    <a:pt x="33337" y="1008960"/>
                  </a:lnTo>
                  <a:lnTo>
                    <a:pt x="33337" y="1046098"/>
                  </a:lnTo>
                  <a:lnTo>
                    <a:pt x="42862" y="1046098"/>
                  </a:lnTo>
                  <a:lnTo>
                    <a:pt x="42860" y="1008960"/>
                  </a:lnTo>
                  <a:lnTo>
                    <a:pt x="38100" y="1007998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8"/>
                  </a:lnTo>
                  <a:lnTo>
                    <a:pt x="76200" y="1046098"/>
                  </a:lnTo>
                  <a:lnTo>
                    <a:pt x="73204" y="1031267"/>
                  </a:lnTo>
                  <a:lnTo>
                    <a:pt x="65036" y="1019157"/>
                  </a:lnTo>
                  <a:lnTo>
                    <a:pt x="52925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42862" y="1007998"/>
                  </a:moveTo>
                  <a:lnTo>
                    <a:pt x="38100" y="1007998"/>
                  </a:lnTo>
                  <a:lnTo>
                    <a:pt x="42862" y="1008960"/>
                  </a:lnTo>
                  <a:lnTo>
                    <a:pt x="42862" y="1007998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8"/>
                  </a:lnTo>
                  <a:lnTo>
                    <a:pt x="42862" y="1007998"/>
                  </a:lnTo>
                  <a:lnTo>
                    <a:pt x="42862" y="76199"/>
                  </a:lnTo>
                  <a:lnTo>
                    <a:pt x="38100" y="76199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38099"/>
                  </a:moveTo>
                  <a:lnTo>
                    <a:pt x="33337" y="38099"/>
                  </a:lnTo>
                  <a:lnTo>
                    <a:pt x="33337" y="75238"/>
                  </a:lnTo>
                  <a:lnTo>
                    <a:pt x="38100" y="76199"/>
                  </a:lnTo>
                  <a:lnTo>
                    <a:pt x="42860" y="75238"/>
                  </a:lnTo>
                  <a:lnTo>
                    <a:pt x="42862" y="38099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199"/>
                  </a:lnTo>
                  <a:lnTo>
                    <a:pt x="42862" y="76199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099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9"/>
                  </a:lnTo>
                  <a:lnTo>
                    <a:pt x="76200" y="38099"/>
                  </a:lnTo>
                  <a:lnTo>
                    <a:pt x="73204" y="23268"/>
                  </a:lnTo>
                  <a:lnTo>
                    <a:pt x="65036" y="11158"/>
                  </a:lnTo>
                  <a:lnTo>
                    <a:pt x="52925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200" y="38099"/>
                  </a:moveTo>
                  <a:lnTo>
                    <a:pt x="42862" y="38099"/>
                  </a:lnTo>
                  <a:lnTo>
                    <a:pt x="42862" y="75238"/>
                  </a:lnTo>
                  <a:lnTo>
                    <a:pt x="52925" y="73206"/>
                  </a:lnTo>
                  <a:lnTo>
                    <a:pt x="65036" y="65041"/>
                  </a:lnTo>
                  <a:lnTo>
                    <a:pt x="73204" y="52931"/>
                  </a:lnTo>
                  <a:lnTo>
                    <a:pt x="76200" y="38099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889591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8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851491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7"/>
                  </a:lnTo>
                  <a:lnTo>
                    <a:pt x="0" y="1046098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8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8"/>
                  </a:lnTo>
                  <a:lnTo>
                    <a:pt x="33337" y="1046098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8"/>
                  </a:moveTo>
                  <a:lnTo>
                    <a:pt x="33337" y="1008960"/>
                  </a:lnTo>
                  <a:lnTo>
                    <a:pt x="33337" y="1046098"/>
                  </a:lnTo>
                  <a:lnTo>
                    <a:pt x="42862" y="1046098"/>
                  </a:lnTo>
                  <a:lnTo>
                    <a:pt x="42862" y="1008960"/>
                  </a:lnTo>
                  <a:lnTo>
                    <a:pt x="38100" y="1007998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8"/>
                  </a:lnTo>
                  <a:lnTo>
                    <a:pt x="76200" y="1046098"/>
                  </a:lnTo>
                  <a:lnTo>
                    <a:pt x="73206" y="1031267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8"/>
                  </a:lnTo>
                  <a:lnTo>
                    <a:pt x="42862" y="1007998"/>
                  </a:lnTo>
                  <a:lnTo>
                    <a:pt x="42862" y="76199"/>
                  </a:lnTo>
                  <a:lnTo>
                    <a:pt x="38100" y="76199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8"/>
                  </a:moveTo>
                  <a:lnTo>
                    <a:pt x="38100" y="1007998"/>
                  </a:lnTo>
                  <a:lnTo>
                    <a:pt x="42862" y="1008960"/>
                  </a:lnTo>
                  <a:lnTo>
                    <a:pt x="42862" y="1007998"/>
                  </a:lnTo>
                  <a:close/>
                </a:path>
                <a:path w="76200" h="1084579">
                  <a:moveTo>
                    <a:pt x="42862" y="38099"/>
                  </a:moveTo>
                  <a:lnTo>
                    <a:pt x="33337" y="38099"/>
                  </a:lnTo>
                  <a:lnTo>
                    <a:pt x="33337" y="75238"/>
                  </a:lnTo>
                  <a:lnTo>
                    <a:pt x="38100" y="76199"/>
                  </a:lnTo>
                  <a:lnTo>
                    <a:pt x="42862" y="75238"/>
                  </a:lnTo>
                  <a:lnTo>
                    <a:pt x="42862" y="38099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199"/>
                  </a:lnTo>
                  <a:lnTo>
                    <a:pt x="42862" y="76199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099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9"/>
                  </a:lnTo>
                  <a:lnTo>
                    <a:pt x="76200" y="38099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200" y="38099"/>
                  </a:moveTo>
                  <a:lnTo>
                    <a:pt x="42862" y="38099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200" y="38099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0529734" y="3592067"/>
            <a:ext cx="1275715" cy="79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rebuchet MS"/>
                <a:cs typeface="Trebuchet MS"/>
              </a:rPr>
              <a:t>EFMFM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40"/>
              </a:spcBef>
            </a:pPr>
            <a:r>
              <a:rPr dirty="0" sz="1150" spc="-25">
                <a:solidFill>
                  <a:srgbClr val="4C847A"/>
                </a:solidFill>
                <a:latin typeface="Trebuchet MS"/>
                <a:cs typeface="Trebuchet MS"/>
              </a:rPr>
              <a:t>Logix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Middle </a:t>
            </a:r>
            <a:r>
              <a:rPr dirty="0" sz="1200" spc="-25">
                <a:solidFill>
                  <a:srgbClr val="7F7F7F"/>
                </a:solidFill>
                <a:latin typeface="Trebuchet MS"/>
                <a:cs typeface="Trebuchet MS"/>
              </a:rPr>
              <a:t>Mile</a:t>
            </a:r>
            <a:r>
              <a:rPr dirty="0" sz="1200" spc="-2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delivery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55">
                <a:solidFill>
                  <a:srgbClr val="7F7F7F"/>
                </a:solidFill>
                <a:latin typeface="Trebuchet MS"/>
                <a:cs typeface="Trebuchet MS"/>
              </a:rPr>
              <a:t>Solution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13322" y="5386229"/>
            <a:ext cx="637197" cy="2409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127248" y="5907023"/>
            <a:ext cx="524255" cy="3139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77" name="object 77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32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1675764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60">
                <a:solidFill>
                  <a:srgbClr val="010101"/>
                </a:solidFill>
              </a:rPr>
              <a:t>ETMS</a:t>
            </a:r>
            <a:r>
              <a:rPr dirty="0" u="none" sz="2100" spc="-225">
                <a:solidFill>
                  <a:srgbClr val="010101"/>
                </a:solidFill>
              </a:rPr>
              <a:t> </a:t>
            </a:r>
            <a:r>
              <a:rPr dirty="0" u="none" sz="2100" spc="-50">
                <a:solidFill>
                  <a:srgbClr val="010101"/>
                </a:solidFill>
              </a:rPr>
              <a:t>Modules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304800" y="4342536"/>
            <a:ext cx="4137977" cy="209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0943" y="3941571"/>
            <a:ext cx="29965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80" b="1">
                <a:solidFill>
                  <a:srgbClr val="252D76"/>
                </a:solidFill>
                <a:latin typeface="Trebuchet MS"/>
                <a:cs typeface="Trebuchet MS"/>
              </a:rPr>
              <a:t>Command </a:t>
            </a:r>
            <a:r>
              <a:rPr dirty="0" sz="1600" spc="-114" b="1">
                <a:solidFill>
                  <a:srgbClr val="252D76"/>
                </a:solidFill>
                <a:latin typeface="Trebuchet MS"/>
                <a:cs typeface="Trebuchet MS"/>
              </a:rPr>
              <a:t>Center </a:t>
            </a:r>
            <a:r>
              <a:rPr dirty="0" sz="1600" spc="-30" b="1">
                <a:solidFill>
                  <a:srgbClr val="252D76"/>
                </a:solidFill>
                <a:latin typeface="Trebuchet MS"/>
                <a:cs typeface="Trebuchet MS"/>
              </a:rPr>
              <a:t>/Web</a:t>
            </a:r>
            <a:r>
              <a:rPr dirty="0" sz="1600" spc="-185" b="1">
                <a:solidFill>
                  <a:srgbClr val="252D76"/>
                </a:solidFill>
                <a:latin typeface="Trebuchet MS"/>
                <a:cs typeface="Trebuchet MS"/>
              </a:rPr>
              <a:t> </a:t>
            </a:r>
            <a:r>
              <a:rPr dirty="0" sz="1600" spc="-70" b="1">
                <a:solidFill>
                  <a:srgbClr val="252D76"/>
                </a:solidFill>
                <a:latin typeface="Trebuchet MS"/>
                <a:cs typeface="Trebuchet MS"/>
              </a:rPr>
              <a:t>Dashboard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8268" y="4363211"/>
            <a:ext cx="7245984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latin typeface="Trebuchet MS"/>
                <a:cs typeface="Trebuchet MS"/>
              </a:rPr>
              <a:t>The </a:t>
            </a:r>
            <a:r>
              <a:rPr dirty="0" sz="1400" spc="-55">
                <a:latin typeface="Trebuchet MS"/>
                <a:cs typeface="Trebuchet MS"/>
              </a:rPr>
              <a:t>web </a:t>
            </a:r>
            <a:r>
              <a:rPr dirty="0" sz="1400" spc="-65">
                <a:latin typeface="Trebuchet MS"/>
                <a:cs typeface="Trebuchet MS"/>
              </a:rPr>
              <a:t>platform </a:t>
            </a:r>
            <a:r>
              <a:rPr dirty="0" sz="1400" spc="-55">
                <a:latin typeface="Trebuchet MS"/>
                <a:cs typeface="Trebuchet MS"/>
              </a:rPr>
              <a:t>of </a:t>
            </a:r>
            <a:r>
              <a:rPr dirty="0" sz="1400" spc="-85" b="1">
                <a:latin typeface="Trebuchet MS"/>
                <a:cs typeface="Trebuchet MS"/>
              </a:rPr>
              <a:t>efmfm </a:t>
            </a:r>
            <a:r>
              <a:rPr dirty="0" sz="1400" spc="-50">
                <a:latin typeface="Trebuchet MS"/>
                <a:cs typeface="Trebuchet MS"/>
              </a:rPr>
              <a:t>is </a:t>
            </a:r>
            <a:r>
              <a:rPr dirty="0" sz="1400" spc="-45">
                <a:latin typeface="Trebuchet MS"/>
                <a:cs typeface="Trebuchet MS"/>
              </a:rPr>
              <a:t>hosted </a:t>
            </a:r>
            <a:r>
              <a:rPr dirty="0" sz="1400" spc="-25">
                <a:latin typeface="Trebuchet MS"/>
                <a:cs typeface="Trebuchet MS"/>
              </a:rPr>
              <a:t>on </a:t>
            </a:r>
            <a:r>
              <a:rPr dirty="0" sz="1400" spc="-60">
                <a:latin typeface="Trebuchet MS"/>
                <a:cs typeface="Trebuchet MS"/>
              </a:rPr>
              <a:t>cloud </a:t>
            </a:r>
            <a:r>
              <a:rPr dirty="0" sz="1400" spc="-50">
                <a:latin typeface="Trebuchet MS"/>
                <a:cs typeface="Trebuchet MS"/>
              </a:rPr>
              <a:t>and </a:t>
            </a:r>
            <a:r>
              <a:rPr dirty="0" sz="1400" spc="-70">
                <a:latin typeface="Trebuchet MS"/>
                <a:cs typeface="Trebuchet MS"/>
              </a:rPr>
              <a:t>can </a:t>
            </a:r>
            <a:r>
              <a:rPr dirty="0" sz="1400" spc="-60">
                <a:latin typeface="Trebuchet MS"/>
                <a:cs typeface="Trebuchet MS"/>
              </a:rPr>
              <a:t>be </a:t>
            </a:r>
            <a:r>
              <a:rPr dirty="0" sz="1400" spc="-65">
                <a:latin typeface="Trebuchet MS"/>
                <a:cs typeface="Trebuchet MS"/>
              </a:rPr>
              <a:t>accessed </a:t>
            </a:r>
            <a:r>
              <a:rPr dirty="0" sz="1400" spc="-55">
                <a:latin typeface="Trebuchet MS"/>
                <a:cs typeface="Trebuchet MS"/>
              </a:rPr>
              <a:t>from </a:t>
            </a:r>
            <a:r>
              <a:rPr dirty="0" sz="1400" spc="-65">
                <a:latin typeface="Trebuchet MS"/>
                <a:cs typeface="Trebuchet MS"/>
              </a:rPr>
              <a:t>anywhere. </a:t>
            </a:r>
            <a:r>
              <a:rPr dirty="0" sz="1400" spc="-75">
                <a:latin typeface="Trebuchet MS"/>
                <a:cs typeface="Trebuchet MS"/>
              </a:rPr>
              <a:t>The </a:t>
            </a:r>
            <a:r>
              <a:rPr dirty="0" sz="1400" spc="-55">
                <a:latin typeface="Trebuchet MS"/>
                <a:cs typeface="Trebuchet MS"/>
              </a:rPr>
              <a:t>transport  manager </a:t>
            </a:r>
            <a:r>
              <a:rPr dirty="0" sz="1400" spc="-70">
                <a:latin typeface="Trebuchet MS"/>
                <a:cs typeface="Trebuchet MS"/>
              </a:rPr>
              <a:t>can </a:t>
            </a:r>
            <a:r>
              <a:rPr dirty="0" sz="1400" spc="-65">
                <a:latin typeface="Trebuchet MS"/>
                <a:cs typeface="Trebuchet MS"/>
              </a:rPr>
              <a:t>easily </a:t>
            </a:r>
            <a:r>
              <a:rPr dirty="0" sz="1400" spc="-15">
                <a:latin typeface="Trebuchet MS"/>
                <a:cs typeface="Trebuchet MS"/>
              </a:rPr>
              <a:t>Manage </a:t>
            </a:r>
            <a:r>
              <a:rPr dirty="0" sz="1400" spc="-60">
                <a:latin typeface="Trebuchet MS"/>
                <a:cs typeface="Trebuchet MS"/>
              </a:rPr>
              <a:t>booking, </a:t>
            </a:r>
            <a:r>
              <a:rPr dirty="0" sz="1400" spc="-40">
                <a:latin typeface="Trebuchet MS"/>
                <a:cs typeface="Trebuchet MS"/>
              </a:rPr>
              <a:t>Ongoing </a:t>
            </a:r>
            <a:r>
              <a:rPr dirty="0" sz="1400" spc="-75">
                <a:latin typeface="Trebuchet MS"/>
                <a:cs typeface="Trebuchet MS"/>
              </a:rPr>
              <a:t>trips, Real-time </a:t>
            </a:r>
            <a:r>
              <a:rPr dirty="0" sz="1400" spc="-70">
                <a:latin typeface="Trebuchet MS"/>
                <a:cs typeface="Trebuchet MS"/>
              </a:rPr>
              <a:t>tracking </a:t>
            </a:r>
            <a:r>
              <a:rPr dirty="0" sz="1400" spc="-35">
                <a:latin typeface="Trebuchet MS"/>
                <a:cs typeface="Trebuchet MS"/>
              </a:rPr>
              <a:t>&amp; </a:t>
            </a:r>
            <a:r>
              <a:rPr dirty="0" sz="1400" spc="-70">
                <a:latin typeface="Trebuchet MS"/>
                <a:cs typeface="Trebuchet MS"/>
              </a:rPr>
              <a:t>analysis, </a:t>
            </a:r>
            <a:r>
              <a:rPr dirty="0" sz="1400" spc="-50">
                <a:latin typeface="Trebuchet MS"/>
                <a:cs typeface="Trebuchet MS"/>
              </a:rPr>
              <a:t>and </a:t>
            </a:r>
            <a:r>
              <a:rPr dirty="0" sz="1400" spc="40">
                <a:latin typeface="Trebuchet MS"/>
                <a:cs typeface="Trebuchet MS"/>
              </a:rPr>
              <a:t>MIS </a:t>
            </a:r>
            <a:r>
              <a:rPr dirty="0" sz="1400" spc="-55">
                <a:latin typeface="Trebuchet MS"/>
                <a:cs typeface="Trebuchet MS"/>
              </a:rPr>
              <a:t>reports  </a:t>
            </a:r>
            <a:r>
              <a:rPr dirty="0" sz="1400" spc="-45">
                <a:latin typeface="Trebuchet MS"/>
                <a:cs typeface="Trebuchet MS"/>
              </a:rPr>
              <a:t>as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he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has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full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control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of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the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operations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through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the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web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portal.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An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operations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dashboard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provides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a  </a:t>
            </a:r>
            <a:r>
              <a:rPr dirty="0" sz="1400" spc="-70">
                <a:latin typeface="Trebuchet MS"/>
                <a:cs typeface="Trebuchet MS"/>
              </a:rPr>
              <a:t>quick </a:t>
            </a:r>
            <a:r>
              <a:rPr dirty="0" sz="1400" spc="-60">
                <a:latin typeface="Trebuchet MS"/>
                <a:cs typeface="Trebuchet MS"/>
              </a:rPr>
              <a:t>view </a:t>
            </a:r>
            <a:r>
              <a:rPr dirty="0" sz="1400" spc="-55">
                <a:latin typeface="Trebuchet MS"/>
                <a:cs typeface="Trebuchet MS"/>
              </a:rPr>
              <a:t>of </a:t>
            </a:r>
            <a:r>
              <a:rPr dirty="0" sz="1400" spc="-85">
                <a:latin typeface="Trebuchet MS"/>
                <a:cs typeface="Trebuchet MS"/>
              </a:rPr>
              <a:t>all </a:t>
            </a:r>
            <a:r>
              <a:rPr dirty="0" sz="1400" spc="-60">
                <a:latin typeface="Trebuchet MS"/>
                <a:cs typeface="Trebuchet MS"/>
              </a:rPr>
              <a:t>trips </a:t>
            </a:r>
            <a:r>
              <a:rPr dirty="0" sz="1400" spc="-50">
                <a:latin typeface="Trebuchet MS"/>
                <a:cs typeface="Trebuchet MS"/>
              </a:rPr>
              <a:t>and </a:t>
            </a:r>
            <a:r>
              <a:rPr dirty="0" sz="1400" spc="-40">
                <a:latin typeface="Trebuchet MS"/>
                <a:cs typeface="Trebuchet MS"/>
              </a:rPr>
              <a:t>issues </a:t>
            </a:r>
            <a:r>
              <a:rPr dirty="0" sz="1400" spc="-70">
                <a:latin typeface="Trebuchet MS"/>
                <a:cs typeface="Trebuchet MS"/>
              </a:rPr>
              <a:t>that </a:t>
            </a:r>
            <a:r>
              <a:rPr dirty="0" sz="1400" spc="-55">
                <a:latin typeface="Trebuchet MS"/>
                <a:cs typeface="Trebuchet MS"/>
              </a:rPr>
              <a:t>need </a:t>
            </a:r>
            <a:r>
              <a:rPr dirty="0" sz="1400" spc="-50">
                <a:latin typeface="Trebuchet MS"/>
                <a:cs typeface="Trebuchet MS"/>
              </a:rPr>
              <a:t>to </a:t>
            </a:r>
            <a:r>
              <a:rPr dirty="0" sz="1400" spc="-60">
                <a:latin typeface="Trebuchet MS"/>
                <a:cs typeface="Trebuchet MS"/>
              </a:rPr>
              <a:t>be addressed. </a:t>
            </a:r>
            <a:r>
              <a:rPr dirty="0" sz="1400" spc="-65">
                <a:latin typeface="Trebuchet MS"/>
                <a:cs typeface="Trebuchet MS"/>
              </a:rPr>
              <a:t>Also, </a:t>
            </a:r>
            <a:r>
              <a:rPr dirty="0" sz="1400" spc="-60">
                <a:latin typeface="Trebuchet MS"/>
                <a:cs typeface="Trebuchet MS"/>
              </a:rPr>
              <a:t>we </a:t>
            </a:r>
            <a:r>
              <a:rPr dirty="0" sz="1400" spc="-55">
                <a:latin typeface="Trebuchet MS"/>
                <a:cs typeface="Trebuchet MS"/>
              </a:rPr>
              <a:t>provide </a:t>
            </a:r>
            <a:r>
              <a:rPr dirty="0" sz="1400" spc="-65">
                <a:latin typeface="Trebuchet MS"/>
                <a:cs typeface="Trebuchet MS"/>
              </a:rPr>
              <a:t>a </a:t>
            </a:r>
            <a:r>
              <a:rPr dirty="0" sz="1400" spc="-60">
                <a:latin typeface="Trebuchet MS"/>
                <a:cs typeface="Trebuchet MS"/>
              </a:rPr>
              <a:t>management  </a:t>
            </a:r>
            <a:r>
              <a:rPr dirty="0" sz="1400" spc="-45">
                <a:latin typeface="Trebuchet MS"/>
                <a:cs typeface="Trebuchet MS"/>
              </a:rPr>
              <a:t>dashboard </a:t>
            </a:r>
            <a:r>
              <a:rPr dirty="0" sz="1400" spc="-70">
                <a:latin typeface="Trebuchet MS"/>
                <a:cs typeface="Trebuchet MS"/>
              </a:rPr>
              <a:t>that </a:t>
            </a:r>
            <a:r>
              <a:rPr dirty="0" sz="1400" spc="-30">
                <a:latin typeface="Trebuchet MS"/>
                <a:cs typeface="Trebuchet MS"/>
              </a:rPr>
              <a:t>shows </a:t>
            </a:r>
            <a:r>
              <a:rPr dirty="0" sz="1400" spc="-60">
                <a:latin typeface="Trebuchet MS"/>
                <a:cs typeface="Trebuchet MS"/>
              </a:rPr>
              <a:t>the long-term </a:t>
            </a:r>
            <a:r>
              <a:rPr dirty="0" sz="1400" spc="-70">
                <a:latin typeface="Trebuchet MS"/>
                <a:cs typeface="Trebuchet MS"/>
              </a:rPr>
              <a:t>strategic </a:t>
            </a:r>
            <a:r>
              <a:rPr dirty="0" sz="1400" spc="-60">
                <a:latin typeface="Trebuchet MS"/>
                <a:cs typeface="Trebuchet MS"/>
              </a:rPr>
              <a:t>view </a:t>
            </a:r>
            <a:r>
              <a:rPr dirty="0" sz="1400" spc="-55">
                <a:latin typeface="Trebuchet MS"/>
                <a:cs typeface="Trebuchet MS"/>
              </a:rPr>
              <a:t>of </a:t>
            </a:r>
            <a:r>
              <a:rPr dirty="0" sz="1400" spc="-50">
                <a:latin typeface="Trebuchet MS"/>
                <a:cs typeface="Trebuchet MS"/>
              </a:rPr>
              <a:t>operations and </a:t>
            </a:r>
            <a:r>
              <a:rPr dirty="0" sz="1400" spc="-70">
                <a:latin typeface="Trebuchet MS"/>
                <a:cs typeface="Trebuchet MS"/>
              </a:rPr>
              <a:t>profitability </a:t>
            </a:r>
            <a:r>
              <a:rPr dirty="0" sz="1400" spc="-55">
                <a:latin typeface="Trebuchet MS"/>
                <a:cs typeface="Trebuchet MS"/>
              </a:rPr>
              <a:t>analysis of </a:t>
            </a:r>
            <a:r>
              <a:rPr dirty="0" sz="1400" spc="-60">
                <a:latin typeface="Trebuchet MS"/>
                <a:cs typeface="Trebuchet MS"/>
              </a:rPr>
              <a:t>the  </a:t>
            </a:r>
            <a:r>
              <a:rPr dirty="0" sz="1400" spc="-55">
                <a:latin typeface="Trebuchet MS"/>
                <a:cs typeface="Trebuchet MS"/>
              </a:rPr>
              <a:t>business.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8268" y="5744971"/>
            <a:ext cx="107442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200" spc="-45">
                <a:latin typeface="Trebuchet MS"/>
                <a:cs typeface="Trebuchet MS"/>
              </a:rPr>
              <a:t>Rostering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spcBef>
                <a:spcPts val="7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200" spc="-60">
                <a:latin typeface="Trebuchet MS"/>
                <a:cs typeface="Trebuchet MS"/>
              </a:rPr>
              <a:t>Cab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allocation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200" spc="-75">
                <a:latin typeface="Trebuchet MS"/>
                <a:cs typeface="Trebuchet MS"/>
              </a:rPr>
              <a:t>Live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Tracking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8651" y="5744971"/>
            <a:ext cx="150939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200" spc="-50">
                <a:latin typeface="Trebuchet MS"/>
                <a:cs typeface="Trebuchet MS"/>
              </a:rPr>
              <a:t>Reports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spcBef>
                <a:spcPts val="7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200" spc="-65">
                <a:latin typeface="Trebuchet MS"/>
                <a:cs typeface="Trebuchet MS"/>
              </a:rPr>
              <a:t>Financial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Analytics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ts val="1415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200" spc="-40">
                <a:latin typeface="Trebuchet MS"/>
                <a:cs typeface="Trebuchet MS"/>
              </a:rPr>
              <a:t>Vendor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management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079" y="1341119"/>
            <a:ext cx="1274064" cy="2191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5630" y="1290624"/>
            <a:ext cx="266369" cy="266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8814" y="902715"/>
            <a:ext cx="2529840" cy="61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5" b="1">
                <a:solidFill>
                  <a:srgbClr val="252D76"/>
                </a:solidFill>
                <a:latin typeface="Trebuchet MS"/>
                <a:cs typeface="Trebuchet MS"/>
              </a:rPr>
              <a:t>Employee</a:t>
            </a:r>
            <a:r>
              <a:rPr dirty="0" sz="1600" spc="-130" b="1">
                <a:solidFill>
                  <a:srgbClr val="252D76"/>
                </a:solidFill>
                <a:latin typeface="Trebuchet MS"/>
                <a:cs typeface="Trebuchet MS"/>
              </a:rPr>
              <a:t> </a:t>
            </a:r>
            <a:r>
              <a:rPr dirty="0" sz="1600" spc="-85" b="1">
                <a:solidFill>
                  <a:srgbClr val="252D76"/>
                </a:solidFill>
                <a:latin typeface="Trebuchet MS"/>
                <a:cs typeface="Trebuchet MS"/>
              </a:rPr>
              <a:t>Application</a:t>
            </a:r>
            <a:endParaRPr sz="1600">
              <a:latin typeface="Trebuchet MS"/>
              <a:cs typeface="Trebuchet MS"/>
            </a:endParaRPr>
          </a:p>
          <a:p>
            <a:pPr marL="1673225">
              <a:lnSpc>
                <a:spcPct val="100000"/>
              </a:lnSpc>
              <a:spcBef>
                <a:spcPts val="1385"/>
              </a:spcBef>
            </a:pPr>
            <a:r>
              <a:rPr dirty="0" sz="1100" spc="-90" b="1">
                <a:latin typeface="Trebuchet MS"/>
                <a:cs typeface="Trebuchet MS"/>
              </a:rPr>
              <a:t>Track </a:t>
            </a:r>
            <a:r>
              <a:rPr dirty="0" sz="1100" spc="-65" b="1">
                <a:latin typeface="Trebuchet MS"/>
                <a:cs typeface="Trebuchet MS"/>
              </a:rPr>
              <a:t>your</a:t>
            </a:r>
            <a:r>
              <a:rPr dirty="0" sz="1100" spc="-140" b="1">
                <a:latin typeface="Trebuchet MS"/>
                <a:cs typeface="Trebuchet MS"/>
              </a:rPr>
              <a:t> </a:t>
            </a:r>
            <a:r>
              <a:rPr dirty="0" sz="1100" spc="-70" b="1">
                <a:latin typeface="Trebuchet MS"/>
                <a:cs typeface="Trebuchet MS"/>
              </a:rPr>
              <a:t>cab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3717" y="1624964"/>
            <a:ext cx="290194" cy="2901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63356" y="1658112"/>
            <a:ext cx="13589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70" b="1">
                <a:latin typeface="Trebuchet MS"/>
                <a:cs typeface="Trebuchet MS"/>
              </a:rPr>
              <a:t>Schedule</a:t>
            </a:r>
            <a:r>
              <a:rPr dirty="0" sz="1100" spc="-130" b="1">
                <a:latin typeface="Trebuchet MS"/>
                <a:cs typeface="Trebuchet MS"/>
              </a:rPr>
              <a:t> </a:t>
            </a:r>
            <a:r>
              <a:rPr dirty="0" sz="1100" spc="-40" b="1">
                <a:latin typeface="Trebuchet MS"/>
                <a:cs typeface="Trebuchet MS"/>
              </a:rPr>
              <a:t>Management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9543" y="1987296"/>
            <a:ext cx="6292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5" b="1">
                <a:latin typeface="Trebuchet MS"/>
                <a:cs typeface="Trebuchet MS"/>
              </a:rPr>
              <a:t>SOS</a:t>
            </a:r>
            <a:r>
              <a:rPr dirty="0" sz="1100" spc="-135" b="1">
                <a:latin typeface="Trebuchet MS"/>
                <a:cs typeface="Trebuchet MS"/>
              </a:rPr>
              <a:t> </a:t>
            </a:r>
            <a:r>
              <a:rPr dirty="0" sz="1100" spc="-60" b="1">
                <a:latin typeface="Trebuchet MS"/>
                <a:cs typeface="Trebuchet MS"/>
              </a:rPr>
              <a:t>Alerts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33638" y="2005627"/>
            <a:ext cx="230352" cy="2303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0789" y="2326460"/>
            <a:ext cx="216049" cy="2160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18792" y="2301240"/>
            <a:ext cx="1581785" cy="82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latin typeface="Trebuchet MS"/>
                <a:cs typeface="Trebuchet MS"/>
              </a:rPr>
              <a:t>Instant</a:t>
            </a:r>
            <a:r>
              <a:rPr dirty="0" sz="1100" spc="-80" b="1">
                <a:latin typeface="Trebuchet MS"/>
                <a:cs typeface="Trebuchet MS"/>
              </a:rPr>
              <a:t> </a:t>
            </a:r>
            <a:r>
              <a:rPr dirty="0" sz="1100" spc="-85" b="1">
                <a:latin typeface="Trebuchet MS"/>
                <a:cs typeface="Trebuchet MS"/>
              </a:rPr>
              <a:t>Feedback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100" spc="-40" b="1">
                <a:latin typeface="Trebuchet MS"/>
                <a:cs typeface="Trebuchet MS"/>
              </a:rPr>
              <a:t>IVR</a:t>
            </a:r>
            <a:r>
              <a:rPr dirty="0" sz="1100" spc="-100" b="1">
                <a:latin typeface="Trebuchet MS"/>
                <a:cs typeface="Trebuchet MS"/>
              </a:rPr>
              <a:t> </a:t>
            </a:r>
            <a:r>
              <a:rPr dirty="0" sz="1000" spc="-65">
                <a:latin typeface="Trebuchet MS"/>
                <a:cs typeface="Trebuchet MS"/>
              </a:rPr>
              <a:t>(</a:t>
            </a:r>
            <a:r>
              <a:rPr dirty="0" sz="1000" spc="-90">
                <a:latin typeface="Trebuchet MS"/>
                <a:cs typeface="Trebuchet MS"/>
              </a:rPr>
              <a:t> </a:t>
            </a:r>
            <a:r>
              <a:rPr dirty="0" sz="1000" spc="-35">
                <a:latin typeface="Trebuchet MS"/>
                <a:cs typeface="Trebuchet MS"/>
              </a:rPr>
              <a:t>number</a:t>
            </a:r>
            <a:r>
              <a:rPr dirty="0" sz="1000" spc="-90">
                <a:latin typeface="Trebuchet MS"/>
                <a:cs typeface="Trebuchet MS"/>
              </a:rPr>
              <a:t> </a:t>
            </a:r>
            <a:r>
              <a:rPr dirty="0" sz="1000" spc="-40">
                <a:latin typeface="Trebuchet MS"/>
                <a:cs typeface="Trebuchet MS"/>
              </a:rPr>
              <a:t>masked</a:t>
            </a:r>
            <a:r>
              <a:rPr dirty="0" sz="1000" spc="-95">
                <a:latin typeface="Trebuchet MS"/>
                <a:cs typeface="Trebuchet MS"/>
              </a:rPr>
              <a:t> </a:t>
            </a:r>
            <a:r>
              <a:rPr dirty="0" sz="1000" spc="-55">
                <a:latin typeface="Trebuchet MS"/>
                <a:cs typeface="Trebuchet MS"/>
              </a:rPr>
              <a:t>calling</a:t>
            </a:r>
            <a:r>
              <a:rPr dirty="0" sz="1000" spc="-85">
                <a:latin typeface="Trebuchet MS"/>
                <a:cs typeface="Trebuchet MS"/>
              </a:rPr>
              <a:t> </a:t>
            </a:r>
            <a:r>
              <a:rPr dirty="0" sz="1000" spc="-65">
                <a:latin typeface="Trebuchet MS"/>
                <a:cs typeface="Trebuchet MS"/>
              </a:rPr>
              <a:t>)</a:t>
            </a:r>
            <a:endParaRPr sz="1000">
              <a:latin typeface="Trebuchet MS"/>
              <a:cs typeface="Trebuchet MS"/>
            </a:endParaRPr>
          </a:p>
          <a:p>
            <a:pPr marL="74295">
              <a:lnSpc>
                <a:spcPct val="100000"/>
              </a:lnSpc>
              <a:spcBef>
                <a:spcPts val="1150"/>
              </a:spcBef>
            </a:pPr>
            <a:r>
              <a:rPr dirty="0" sz="1100" spc="-45" b="1">
                <a:latin typeface="Trebuchet MS"/>
                <a:cs typeface="Trebuchet MS"/>
              </a:rPr>
              <a:t>Ad </a:t>
            </a:r>
            <a:r>
              <a:rPr dirty="0" sz="1100" spc="-70" b="1">
                <a:latin typeface="Trebuchet MS"/>
                <a:cs typeface="Trebuchet MS"/>
              </a:rPr>
              <a:t>hoc cab</a:t>
            </a:r>
            <a:r>
              <a:rPr dirty="0" sz="1100" spc="-150" b="1">
                <a:latin typeface="Trebuchet MS"/>
                <a:cs typeface="Trebuchet MS"/>
              </a:rPr>
              <a:t> </a:t>
            </a:r>
            <a:r>
              <a:rPr dirty="0" sz="1100" spc="-70" b="1"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54174" y="2639098"/>
            <a:ext cx="189293" cy="189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09775" y="2924771"/>
            <a:ext cx="278079" cy="27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94421" y="3271139"/>
            <a:ext cx="308785" cy="308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063356" y="3297935"/>
            <a:ext cx="17189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 b="1">
                <a:latin typeface="Trebuchet MS"/>
                <a:cs typeface="Trebuchet MS"/>
              </a:rPr>
              <a:t>Important </a:t>
            </a:r>
            <a:r>
              <a:rPr dirty="0" sz="1100" spc="-65" b="1">
                <a:latin typeface="Trebuchet MS"/>
                <a:cs typeface="Trebuchet MS"/>
              </a:rPr>
              <a:t>Office</a:t>
            </a:r>
            <a:r>
              <a:rPr dirty="0" sz="1100" spc="-114" b="1">
                <a:latin typeface="Trebuchet MS"/>
                <a:cs typeface="Trebuchet MS"/>
              </a:rPr>
              <a:t> </a:t>
            </a:r>
            <a:r>
              <a:rPr dirty="0" sz="1100" spc="-55" b="1">
                <a:latin typeface="Trebuchet MS"/>
                <a:cs typeface="Trebuchet MS"/>
              </a:rPr>
              <a:t>Notification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7162" y="902715"/>
            <a:ext cx="1558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5" b="1">
                <a:solidFill>
                  <a:srgbClr val="252D76"/>
                </a:solidFill>
                <a:latin typeface="Trebuchet MS"/>
                <a:cs typeface="Trebuchet MS"/>
              </a:rPr>
              <a:t>Driver</a:t>
            </a:r>
            <a:r>
              <a:rPr dirty="0" sz="1600" spc="-140" b="1">
                <a:solidFill>
                  <a:srgbClr val="252D76"/>
                </a:solidFill>
                <a:latin typeface="Trebuchet MS"/>
                <a:cs typeface="Trebuchet MS"/>
              </a:rPr>
              <a:t> </a:t>
            </a:r>
            <a:r>
              <a:rPr dirty="0" sz="1600" spc="-85" b="1">
                <a:solidFill>
                  <a:srgbClr val="252D76"/>
                </a:solidFill>
                <a:latin typeface="Trebuchet MS"/>
                <a:cs typeface="Trebuchet MS"/>
              </a:rPr>
              <a:t>Application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45864" y="1286255"/>
            <a:ext cx="1304543" cy="22463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5663184" y="1344167"/>
            <a:ext cx="451484" cy="716280"/>
            <a:chOff x="5663184" y="1344167"/>
            <a:chExt cx="451484" cy="716280"/>
          </a:xfrm>
        </p:grpSpPr>
        <p:sp>
          <p:nvSpPr>
            <p:cNvPr id="25" name="object 25"/>
            <p:cNvSpPr/>
            <p:nvPr/>
          </p:nvSpPr>
          <p:spPr>
            <a:xfrm>
              <a:off x="5736336" y="1344167"/>
              <a:ext cx="377951" cy="4053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63184" y="1658111"/>
              <a:ext cx="402336" cy="4023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146837" y="1423415"/>
            <a:ext cx="1718945" cy="1951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latin typeface="Trebuchet MS"/>
                <a:cs typeface="Trebuchet MS"/>
              </a:rPr>
              <a:t>Digital</a:t>
            </a:r>
            <a:r>
              <a:rPr dirty="0" sz="1100" spc="-85" b="1">
                <a:latin typeface="Trebuchet MS"/>
                <a:cs typeface="Trebuchet MS"/>
              </a:rPr>
              <a:t> </a:t>
            </a:r>
            <a:r>
              <a:rPr dirty="0" sz="1100" spc="-65" b="1">
                <a:latin typeface="Trebuchet MS"/>
                <a:cs typeface="Trebuchet MS"/>
              </a:rPr>
              <a:t>trip-sheets</a:t>
            </a:r>
            <a:endParaRPr sz="1100">
              <a:latin typeface="Trebuchet MS"/>
              <a:cs typeface="Trebuchet MS"/>
            </a:endParaRPr>
          </a:p>
          <a:p>
            <a:pPr marL="41910">
              <a:lnSpc>
                <a:spcPct val="100000"/>
              </a:lnSpc>
              <a:spcBef>
                <a:spcPts val="1150"/>
              </a:spcBef>
            </a:pPr>
            <a:r>
              <a:rPr dirty="0" sz="1100" spc="-40" b="1">
                <a:latin typeface="Trebuchet MS"/>
                <a:cs typeface="Trebuchet MS"/>
              </a:rPr>
              <a:t>Multilingual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rebuchet MS"/>
              <a:cs typeface="Trebuchet MS"/>
            </a:endParaRPr>
          </a:p>
          <a:p>
            <a:pPr marL="41910">
              <a:lnSpc>
                <a:spcPct val="100000"/>
              </a:lnSpc>
            </a:pPr>
            <a:r>
              <a:rPr dirty="0" sz="1100" spc="-40" b="1">
                <a:latin typeface="Trebuchet MS"/>
                <a:cs typeface="Trebuchet MS"/>
              </a:rPr>
              <a:t>IVR </a:t>
            </a:r>
            <a:r>
              <a:rPr dirty="0" sz="1100" spc="40" b="1">
                <a:latin typeface="Trebuchet MS"/>
                <a:cs typeface="Trebuchet MS"/>
              </a:rPr>
              <a:t>/ </a:t>
            </a:r>
            <a:r>
              <a:rPr dirty="0" sz="1100" spc="-60" b="1">
                <a:latin typeface="Trebuchet MS"/>
                <a:cs typeface="Trebuchet MS"/>
              </a:rPr>
              <a:t>normal</a:t>
            </a:r>
            <a:r>
              <a:rPr dirty="0" sz="1100" spc="-250" b="1">
                <a:latin typeface="Trebuchet MS"/>
                <a:cs typeface="Trebuchet MS"/>
              </a:rPr>
              <a:t> </a:t>
            </a:r>
            <a:r>
              <a:rPr dirty="0" sz="1100" spc="-60" b="1">
                <a:latin typeface="Trebuchet MS"/>
                <a:cs typeface="Trebuchet MS"/>
              </a:rPr>
              <a:t>calls</a:t>
            </a:r>
            <a:endParaRPr sz="1100">
              <a:latin typeface="Trebuchet MS"/>
              <a:cs typeface="Trebuchet MS"/>
            </a:endParaRPr>
          </a:p>
          <a:p>
            <a:pPr marL="27940" marR="414020">
              <a:lnSpc>
                <a:spcPct val="107300"/>
              </a:lnSpc>
              <a:spcBef>
                <a:spcPts val="960"/>
              </a:spcBef>
            </a:pPr>
            <a:r>
              <a:rPr dirty="0" sz="1100" spc="-65" b="1">
                <a:latin typeface="Trebuchet MS"/>
                <a:cs typeface="Trebuchet MS"/>
              </a:rPr>
              <a:t>Easy </a:t>
            </a:r>
            <a:r>
              <a:rPr dirty="0" sz="1100" spc="-55" b="1">
                <a:latin typeface="Trebuchet MS"/>
                <a:cs typeface="Trebuchet MS"/>
              </a:rPr>
              <a:t>navigation/voice  </a:t>
            </a:r>
            <a:r>
              <a:rPr dirty="0" sz="1100" spc="-75" b="1">
                <a:latin typeface="Trebuchet MS"/>
                <a:cs typeface="Trebuchet MS"/>
              </a:rPr>
              <a:t>interface</a:t>
            </a:r>
            <a:endParaRPr sz="110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290"/>
              </a:spcBef>
            </a:pPr>
            <a:r>
              <a:rPr dirty="0" sz="1100" spc="-55" b="1">
                <a:latin typeface="Trebuchet MS"/>
                <a:cs typeface="Trebuchet MS"/>
              </a:rPr>
              <a:t>On-boarding/off-boarding</a:t>
            </a:r>
            <a:endParaRPr sz="110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70"/>
              </a:spcBef>
            </a:pPr>
            <a:r>
              <a:rPr dirty="0" sz="1100" spc="140" b="1">
                <a:latin typeface="Trebuchet MS"/>
                <a:cs typeface="Trebuchet MS"/>
              </a:rPr>
              <a:t>–</a:t>
            </a:r>
            <a:r>
              <a:rPr dirty="0" sz="1100" spc="-170" b="1">
                <a:latin typeface="Trebuchet MS"/>
                <a:cs typeface="Trebuchet MS"/>
              </a:rPr>
              <a:t> </a:t>
            </a:r>
            <a:r>
              <a:rPr dirty="0" sz="1000" spc="-45">
                <a:latin typeface="Trebuchet MS"/>
                <a:cs typeface="Trebuchet MS"/>
              </a:rPr>
              <a:t>Employee </a:t>
            </a:r>
            <a:r>
              <a:rPr dirty="0" sz="1000" spc="-25">
                <a:latin typeface="Trebuchet MS"/>
                <a:cs typeface="Trebuchet MS"/>
              </a:rPr>
              <a:t>&amp; </a:t>
            </a:r>
            <a:r>
              <a:rPr dirty="0" sz="1000" spc="-45">
                <a:latin typeface="Trebuchet MS"/>
                <a:cs typeface="Trebuchet MS"/>
              </a:rPr>
              <a:t>Escort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100" spc="-55" b="1">
                <a:latin typeface="Trebuchet MS"/>
                <a:cs typeface="Trebuchet MS"/>
              </a:rPr>
              <a:t>Important </a:t>
            </a:r>
            <a:r>
              <a:rPr dirty="0" sz="1100" spc="-65" b="1">
                <a:latin typeface="Trebuchet MS"/>
                <a:cs typeface="Trebuchet MS"/>
              </a:rPr>
              <a:t>Office</a:t>
            </a:r>
            <a:r>
              <a:rPr dirty="0" sz="1100" spc="-114" b="1">
                <a:latin typeface="Trebuchet MS"/>
                <a:cs typeface="Trebuchet MS"/>
              </a:rPr>
              <a:t> </a:t>
            </a:r>
            <a:r>
              <a:rPr dirty="0" sz="1100" spc="-55" b="1">
                <a:latin typeface="Trebuchet MS"/>
                <a:cs typeface="Trebuchet MS"/>
              </a:rPr>
              <a:t>Notification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48528" y="2380488"/>
            <a:ext cx="286512" cy="256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09488" y="2752344"/>
            <a:ext cx="228600" cy="2316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69864" y="3136392"/>
            <a:ext cx="310896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27776" y="2106167"/>
            <a:ext cx="192024" cy="192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315997" y="902715"/>
            <a:ext cx="1439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20" b="1">
                <a:solidFill>
                  <a:srgbClr val="252D76"/>
                </a:solidFill>
                <a:latin typeface="Trebuchet MS"/>
                <a:cs typeface="Trebuchet MS"/>
              </a:rPr>
              <a:t>Field</a:t>
            </a:r>
            <a:r>
              <a:rPr dirty="0" sz="1600" spc="-140" b="1">
                <a:solidFill>
                  <a:srgbClr val="252D76"/>
                </a:solidFill>
                <a:latin typeface="Trebuchet MS"/>
                <a:cs typeface="Trebuchet MS"/>
              </a:rPr>
              <a:t> </a:t>
            </a:r>
            <a:r>
              <a:rPr dirty="0" sz="1600" spc="-85" b="1">
                <a:solidFill>
                  <a:srgbClr val="252D76"/>
                </a:solidFill>
                <a:latin typeface="Trebuchet MS"/>
                <a:cs typeface="Trebuchet MS"/>
              </a:rPr>
              <a:t>Application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38743" y="1283208"/>
            <a:ext cx="1350263" cy="22494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077945" y="1199439"/>
            <a:ext cx="1772285" cy="22402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100" spc="-60" b="1">
                <a:latin typeface="Trebuchet MS"/>
                <a:cs typeface="Trebuchet MS"/>
              </a:rPr>
              <a:t>Vendor supervisors</a:t>
            </a:r>
            <a:r>
              <a:rPr dirty="0" sz="1100" spc="-120" b="1">
                <a:latin typeface="Trebuchet MS"/>
                <a:cs typeface="Trebuchet MS"/>
              </a:rPr>
              <a:t> </a:t>
            </a:r>
            <a:r>
              <a:rPr dirty="0" sz="1100" spc="-70" b="1">
                <a:latin typeface="Trebuchet MS"/>
                <a:cs typeface="Trebuchet MS"/>
              </a:rPr>
              <a:t>-</a:t>
            </a:r>
            <a:endParaRPr sz="1100">
              <a:latin typeface="Trebuchet MS"/>
              <a:cs typeface="Trebuchet MS"/>
            </a:endParaRPr>
          </a:p>
          <a:p>
            <a:pPr marL="12700" marR="164465">
              <a:lnSpc>
                <a:spcPct val="100000"/>
              </a:lnSpc>
              <a:spcBef>
                <a:spcPts val="80"/>
              </a:spcBef>
            </a:pPr>
            <a:r>
              <a:rPr dirty="0" sz="1000" spc="-65">
                <a:latin typeface="Trebuchet MS"/>
                <a:cs typeface="Trebuchet MS"/>
              </a:rPr>
              <a:t>Track </a:t>
            </a:r>
            <a:r>
              <a:rPr dirty="0" sz="1000" spc="-60">
                <a:latin typeface="Trebuchet MS"/>
                <a:cs typeface="Trebuchet MS"/>
              </a:rPr>
              <a:t>trips, </a:t>
            </a:r>
            <a:r>
              <a:rPr dirty="0" sz="1000" spc="-30">
                <a:latin typeface="Trebuchet MS"/>
                <a:cs typeface="Trebuchet MS"/>
              </a:rPr>
              <a:t>Assign </a:t>
            </a:r>
            <a:r>
              <a:rPr dirty="0" sz="1000" spc="-25">
                <a:latin typeface="Trebuchet MS"/>
                <a:cs typeface="Trebuchet MS"/>
              </a:rPr>
              <a:t>Ad </a:t>
            </a:r>
            <a:r>
              <a:rPr dirty="0" sz="1000" spc="-40">
                <a:latin typeface="Trebuchet MS"/>
                <a:cs typeface="Trebuchet MS"/>
              </a:rPr>
              <a:t>hoc  </a:t>
            </a:r>
            <a:r>
              <a:rPr dirty="0" sz="1000" spc="-60">
                <a:latin typeface="Trebuchet MS"/>
                <a:cs typeface="Trebuchet MS"/>
              </a:rPr>
              <a:t>Vehicle/drivers, </a:t>
            </a:r>
            <a:r>
              <a:rPr dirty="0" sz="1000" spc="-40">
                <a:latin typeface="Trebuchet MS"/>
                <a:cs typeface="Trebuchet MS"/>
              </a:rPr>
              <a:t>Changes</a:t>
            </a:r>
            <a:r>
              <a:rPr dirty="0" sz="1000" spc="-105">
                <a:latin typeface="Trebuchet MS"/>
                <a:cs typeface="Trebuchet MS"/>
              </a:rPr>
              <a:t> </a:t>
            </a:r>
            <a:r>
              <a:rPr dirty="0" sz="1000" spc="-40">
                <a:latin typeface="Trebuchet MS"/>
                <a:cs typeface="Trebuchet MS"/>
              </a:rPr>
              <a:t>route</a:t>
            </a:r>
            <a:endParaRPr sz="1000">
              <a:latin typeface="Trebuchet MS"/>
              <a:cs typeface="Trebuchet MS"/>
            </a:endParaRPr>
          </a:p>
          <a:p>
            <a:pPr marL="24130" marR="5080">
              <a:lnSpc>
                <a:spcPct val="102499"/>
              </a:lnSpc>
              <a:spcBef>
                <a:spcPts val="850"/>
              </a:spcBef>
            </a:pPr>
            <a:r>
              <a:rPr dirty="0" sz="1100" spc="-70" b="1">
                <a:latin typeface="Trebuchet MS"/>
                <a:cs typeface="Trebuchet MS"/>
              </a:rPr>
              <a:t>Transport </a:t>
            </a:r>
            <a:r>
              <a:rPr dirty="0" sz="1100" spc="-65" b="1">
                <a:latin typeface="Trebuchet MS"/>
                <a:cs typeface="Trebuchet MS"/>
              </a:rPr>
              <a:t>team- </a:t>
            </a:r>
            <a:r>
              <a:rPr dirty="0" sz="1000" spc="-45">
                <a:latin typeface="Trebuchet MS"/>
                <a:cs typeface="Trebuchet MS"/>
              </a:rPr>
              <a:t>Change </a:t>
            </a:r>
            <a:r>
              <a:rPr dirty="0" sz="1000" spc="-65">
                <a:latin typeface="Trebuchet MS"/>
                <a:cs typeface="Trebuchet MS"/>
              </a:rPr>
              <a:t>route,,  </a:t>
            </a:r>
            <a:r>
              <a:rPr dirty="0" sz="1000" spc="-50">
                <a:latin typeface="Trebuchet MS"/>
                <a:cs typeface="Trebuchet MS"/>
              </a:rPr>
              <a:t>shift </a:t>
            </a:r>
            <a:r>
              <a:rPr dirty="0" sz="1000" spc="-55">
                <a:latin typeface="Trebuchet MS"/>
                <a:cs typeface="Trebuchet MS"/>
              </a:rPr>
              <a:t>vehicle </a:t>
            </a:r>
            <a:r>
              <a:rPr dirty="0" sz="1000" spc="-40">
                <a:latin typeface="Trebuchet MS"/>
                <a:cs typeface="Trebuchet MS"/>
              </a:rPr>
              <a:t>and </a:t>
            </a:r>
            <a:r>
              <a:rPr dirty="0" sz="1000" spc="-45">
                <a:latin typeface="Trebuchet MS"/>
                <a:cs typeface="Trebuchet MS"/>
              </a:rPr>
              <a:t>driver </a:t>
            </a:r>
            <a:r>
              <a:rPr dirty="0" sz="1000" spc="-55">
                <a:latin typeface="Trebuchet MS"/>
                <a:cs typeface="Trebuchet MS"/>
              </a:rPr>
              <a:t>real </a:t>
            </a:r>
            <a:r>
              <a:rPr dirty="0" sz="1000" spc="-65">
                <a:latin typeface="Trebuchet MS"/>
                <a:cs typeface="Trebuchet MS"/>
              </a:rPr>
              <a:t>time,  </a:t>
            </a:r>
            <a:r>
              <a:rPr dirty="0" sz="1000" spc="-40">
                <a:latin typeface="Trebuchet MS"/>
                <a:cs typeface="Trebuchet MS"/>
              </a:rPr>
              <a:t>manage unscheduled </a:t>
            </a:r>
            <a:r>
              <a:rPr dirty="0" sz="1000" spc="-45">
                <a:latin typeface="Trebuchet MS"/>
                <a:cs typeface="Trebuchet MS"/>
              </a:rPr>
              <a:t>employee  </a:t>
            </a:r>
            <a:r>
              <a:rPr dirty="0" sz="1000" spc="-40">
                <a:latin typeface="Trebuchet MS"/>
                <a:cs typeface="Trebuchet MS"/>
              </a:rPr>
              <a:t>request</a:t>
            </a:r>
            <a:endParaRPr sz="1000">
              <a:latin typeface="Trebuchet MS"/>
              <a:cs typeface="Trebuchet MS"/>
            </a:endParaRPr>
          </a:p>
          <a:p>
            <a:pPr marL="62230" marR="168910">
              <a:lnSpc>
                <a:spcPct val="102899"/>
              </a:lnSpc>
              <a:spcBef>
                <a:spcPts val="459"/>
              </a:spcBef>
            </a:pPr>
            <a:r>
              <a:rPr dirty="0" sz="1100" spc="-65" b="1">
                <a:latin typeface="Trebuchet MS"/>
                <a:cs typeface="Trebuchet MS"/>
              </a:rPr>
              <a:t>Compliance </a:t>
            </a:r>
            <a:r>
              <a:rPr dirty="0" sz="1100" spc="-60" b="1">
                <a:latin typeface="Trebuchet MS"/>
                <a:cs typeface="Trebuchet MS"/>
              </a:rPr>
              <a:t>team </a:t>
            </a:r>
            <a:r>
              <a:rPr dirty="0" sz="1100" spc="140" b="1">
                <a:latin typeface="Trebuchet MS"/>
                <a:cs typeface="Trebuchet MS"/>
              </a:rPr>
              <a:t>– </a:t>
            </a:r>
            <a:r>
              <a:rPr dirty="0" sz="1000" spc="-45">
                <a:latin typeface="Trebuchet MS"/>
                <a:cs typeface="Trebuchet MS"/>
              </a:rPr>
              <a:t>before  </a:t>
            </a:r>
            <a:r>
              <a:rPr dirty="0" sz="1000" spc="-50">
                <a:latin typeface="Trebuchet MS"/>
                <a:cs typeface="Trebuchet MS"/>
              </a:rPr>
              <a:t>trip </a:t>
            </a:r>
            <a:r>
              <a:rPr dirty="0" sz="1000" spc="-55">
                <a:latin typeface="Trebuchet MS"/>
                <a:cs typeface="Trebuchet MS"/>
              </a:rPr>
              <a:t>vehicle </a:t>
            </a:r>
            <a:r>
              <a:rPr dirty="0" sz="1000" spc="-65">
                <a:latin typeface="Trebuchet MS"/>
                <a:cs typeface="Trebuchet MS"/>
              </a:rPr>
              <a:t>/drive </a:t>
            </a:r>
            <a:r>
              <a:rPr dirty="0" sz="1000" spc="-45">
                <a:latin typeface="Trebuchet MS"/>
                <a:cs typeface="Trebuchet MS"/>
              </a:rPr>
              <a:t>inspection</a:t>
            </a:r>
            <a:r>
              <a:rPr dirty="0" sz="1000" spc="-160">
                <a:latin typeface="Trebuchet MS"/>
                <a:cs typeface="Trebuchet MS"/>
              </a:rPr>
              <a:t> </a:t>
            </a:r>
            <a:r>
              <a:rPr dirty="0" sz="1000" spc="-120">
                <a:latin typeface="Trebuchet MS"/>
                <a:cs typeface="Trebuchet MS"/>
              </a:rPr>
              <a:t>,  </a:t>
            </a:r>
            <a:r>
              <a:rPr dirty="0" sz="1000" spc="-30">
                <a:latin typeface="Trebuchet MS"/>
                <a:cs typeface="Trebuchet MS"/>
              </a:rPr>
              <a:t>COVID</a:t>
            </a:r>
            <a:r>
              <a:rPr dirty="0" sz="1000" spc="-85">
                <a:latin typeface="Trebuchet MS"/>
                <a:cs typeface="Trebuchet MS"/>
              </a:rPr>
              <a:t> </a:t>
            </a:r>
            <a:r>
              <a:rPr dirty="0" sz="1000" spc="-50">
                <a:latin typeface="Trebuchet MS"/>
                <a:cs typeface="Trebuchet MS"/>
              </a:rPr>
              <a:t>compliance</a:t>
            </a:r>
            <a:endParaRPr sz="1000">
              <a:latin typeface="Trebuchet MS"/>
              <a:cs typeface="Trebuchet MS"/>
            </a:endParaRPr>
          </a:p>
          <a:p>
            <a:pPr marL="58419" marR="64135">
              <a:lnSpc>
                <a:spcPct val="105800"/>
              </a:lnSpc>
              <a:spcBef>
                <a:spcPts val="690"/>
              </a:spcBef>
            </a:pPr>
            <a:r>
              <a:rPr dirty="0" sz="1100" spc="-70" b="1">
                <a:latin typeface="Trebuchet MS"/>
                <a:cs typeface="Trebuchet MS"/>
              </a:rPr>
              <a:t>Security </a:t>
            </a:r>
            <a:r>
              <a:rPr dirty="0" sz="1100" spc="-65" b="1">
                <a:latin typeface="Trebuchet MS"/>
                <a:cs typeface="Trebuchet MS"/>
              </a:rPr>
              <a:t>team- </a:t>
            </a:r>
            <a:r>
              <a:rPr dirty="0" sz="1000" spc="-55">
                <a:latin typeface="Trebuchet MS"/>
                <a:cs typeface="Trebuchet MS"/>
              </a:rPr>
              <a:t>vehicle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50">
                <a:latin typeface="Trebuchet MS"/>
                <a:cs typeface="Trebuchet MS"/>
              </a:rPr>
              <a:t>release  information, </a:t>
            </a:r>
            <a:r>
              <a:rPr dirty="0" sz="1000" spc="-40">
                <a:latin typeface="Trebuchet MS"/>
                <a:cs typeface="Trebuchet MS"/>
              </a:rPr>
              <a:t>guard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50">
                <a:latin typeface="Trebuchet MS"/>
                <a:cs typeface="Trebuchet MS"/>
              </a:rPr>
              <a:t>allocation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683495" y="1283208"/>
            <a:ext cx="365759" cy="368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20071" y="1892807"/>
            <a:ext cx="292607" cy="292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59695" y="2551176"/>
            <a:ext cx="213359" cy="2194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726168" y="3060192"/>
            <a:ext cx="280416" cy="2773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94251" y="1030605"/>
            <a:ext cx="76835" cy="2474595"/>
          </a:xfrm>
          <a:custGeom>
            <a:avLst/>
            <a:gdLst/>
            <a:ahLst/>
            <a:cxnLst/>
            <a:rect l="l" t="t" r="r" b="b"/>
            <a:pathLst>
              <a:path w="76835" h="2474595">
                <a:moveTo>
                  <a:pt x="33350" y="2398759"/>
                </a:moveTo>
                <a:lnTo>
                  <a:pt x="23281" y="2400791"/>
                </a:lnTo>
                <a:lnTo>
                  <a:pt x="11171" y="2408956"/>
                </a:lnTo>
                <a:lnTo>
                  <a:pt x="3006" y="2421067"/>
                </a:lnTo>
                <a:lnTo>
                  <a:pt x="12" y="2435898"/>
                </a:lnTo>
                <a:lnTo>
                  <a:pt x="3006" y="2450729"/>
                </a:lnTo>
                <a:lnTo>
                  <a:pt x="11171" y="2462839"/>
                </a:lnTo>
                <a:lnTo>
                  <a:pt x="23281" y="2471004"/>
                </a:lnTo>
                <a:lnTo>
                  <a:pt x="38112" y="2473998"/>
                </a:lnTo>
                <a:lnTo>
                  <a:pt x="52938" y="2471004"/>
                </a:lnTo>
                <a:lnTo>
                  <a:pt x="65049" y="2462839"/>
                </a:lnTo>
                <a:lnTo>
                  <a:pt x="73217" y="2450729"/>
                </a:lnTo>
                <a:lnTo>
                  <a:pt x="76212" y="2435898"/>
                </a:lnTo>
                <a:lnTo>
                  <a:pt x="33350" y="2435898"/>
                </a:lnTo>
                <a:lnTo>
                  <a:pt x="33350" y="2398759"/>
                </a:lnTo>
                <a:close/>
              </a:path>
              <a:path w="76835" h="2474595">
                <a:moveTo>
                  <a:pt x="38112" y="2397798"/>
                </a:moveTo>
                <a:lnTo>
                  <a:pt x="33350" y="2398759"/>
                </a:lnTo>
                <a:lnTo>
                  <a:pt x="33350" y="2435898"/>
                </a:lnTo>
                <a:lnTo>
                  <a:pt x="42875" y="2435898"/>
                </a:lnTo>
                <a:lnTo>
                  <a:pt x="42873" y="2398759"/>
                </a:lnTo>
                <a:lnTo>
                  <a:pt x="38112" y="2397798"/>
                </a:lnTo>
                <a:close/>
              </a:path>
              <a:path w="76835" h="2474595">
                <a:moveTo>
                  <a:pt x="42875" y="2398759"/>
                </a:moveTo>
                <a:lnTo>
                  <a:pt x="42875" y="2435898"/>
                </a:lnTo>
                <a:lnTo>
                  <a:pt x="76212" y="2435898"/>
                </a:lnTo>
                <a:lnTo>
                  <a:pt x="73217" y="2421067"/>
                </a:lnTo>
                <a:lnTo>
                  <a:pt x="65049" y="2408956"/>
                </a:lnTo>
                <a:lnTo>
                  <a:pt x="52938" y="2400791"/>
                </a:lnTo>
                <a:lnTo>
                  <a:pt x="42875" y="2398759"/>
                </a:lnTo>
                <a:close/>
              </a:path>
              <a:path w="76835" h="2474595">
                <a:moveTo>
                  <a:pt x="42874" y="2397798"/>
                </a:moveTo>
                <a:lnTo>
                  <a:pt x="38112" y="2397798"/>
                </a:lnTo>
                <a:lnTo>
                  <a:pt x="42875" y="2398759"/>
                </a:lnTo>
                <a:lnTo>
                  <a:pt x="42874" y="2397798"/>
                </a:lnTo>
                <a:close/>
              </a:path>
              <a:path w="76835" h="2474595">
                <a:moveTo>
                  <a:pt x="33337" y="75238"/>
                </a:moveTo>
                <a:lnTo>
                  <a:pt x="33350" y="2398759"/>
                </a:lnTo>
                <a:lnTo>
                  <a:pt x="38112" y="2397798"/>
                </a:lnTo>
                <a:lnTo>
                  <a:pt x="42874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835" h="2474595">
                <a:moveTo>
                  <a:pt x="42862" y="38100"/>
                </a:moveTo>
                <a:lnTo>
                  <a:pt x="33337" y="38100"/>
                </a:lnTo>
                <a:lnTo>
                  <a:pt x="33339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835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835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  <a:path w="76835" h="2474595">
                <a:moveTo>
                  <a:pt x="38100" y="0"/>
                </a:moveTo>
                <a:lnTo>
                  <a:pt x="23274" y="2993"/>
                </a:lnTo>
                <a:lnTo>
                  <a:pt x="11163" y="11158"/>
                </a:lnTo>
                <a:lnTo>
                  <a:pt x="2995" y="23268"/>
                </a:lnTo>
                <a:lnTo>
                  <a:pt x="0" y="38100"/>
                </a:lnTo>
                <a:lnTo>
                  <a:pt x="2995" y="52931"/>
                </a:lnTo>
                <a:lnTo>
                  <a:pt x="11163" y="65041"/>
                </a:lnTo>
                <a:lnTo>
                  <a:pt x="23274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57121" y="1030605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9"/>
                </a:lnTo>
                <a:lnTo>
                  <a:pt x="11158" y="2462839"/>
                </a:lnTo>
                <a:lnTo>
                  <a:pt x="23268" y="2471004"/>
                </a:lnTo>
                <a:lnTo>
                  <a:pt x="38100" y="2473998"/>
                </a:lnTo>
                <a:lnTo>
                  <a:pt x="52931" y="2471004"/>
                </a:lnTo>
                <a:lnTo>
                  <a:pt x="65041" y="2462839"/>
                </a:lnTo>
                <a:lnTo>
                  <a:pt x="73206" y="2450729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2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6" y="2421067"/>
                </a:lnTo>
                <a:lnTo>
                  <a:pt x="65041" y="2408956"/>
                </a:lnTo>
                <a:lnTo>
                  <a:pt x="52931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43" name="object 43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24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8" y="5638426"/>
            <a:ext cx="11521440" cy="697230"/>
          </a:xfrm>
          <a:custGeom>
            <a:avLst/>
            <a:gdLst/>
            <a:ahLst/>
            <a:cxnLst/>
            <a:rect l="l" t="t" r="r" b="b"/>
            <a:pathLst>
              <a:path w="11521440" h="697229">
                <a:moveTo>
                  <a:pt x="0" y="116198"/>
                </a:moveTo>
                <a:lnTo>
                  <a:pt x="9131" y="70968"/>
                </a:lnTo>
                <a:lnTo>
                  <a:pt x="34033" y="34033"/>
                </a:lnTo>
                <a:lnTo>
                  <a:pt x="70967" y="9131"/>
                </a:lnTo>
                <a:lnTo>
                  <a:pt x="116197" y="0"/>
                </a:lnTo>
                <a:lnTo>
                  <a:pt x="11405206" y="0"/>
                </a:lnTo>
                <a:lnTo>
                  <a:pt x="11450447" y="9131"/>
                </a:lnTo>
                <a:lnTo>
                  <a:pt x="11487381" y="34033"/>
                </a:lnTo>
                <a:lnTo>
                  <a:pt x="11512278" y="70968"/>
                </a:lnTo>
                <a:lnTo>
                  <a:pt x="11521406" y="116198"/>
                </a:lnTo>
                <a:lnTo>
                  <a:pt x="11521406" y="580954"/>
                </a:lnTo>
                <a:lnTo>
                  <a:pt x="11512278" y="626183"/>
                </a:lnTo>
                <a:lnTo>
                  <a:pt x="11487381" y="663118"/>
                </a:lnTo>
                <a:lnTo>
                  <a:pt x="11450447" y="688020"/>
                </a:lnTo>
                <a:lnTo>
                  <a:pt x="11405206" y="697152"/>
                </a:lnTo>
                <a:lnTo>
                  <a:pt x="116197" y="697152"/>
                </a:lnTo>
                <a:lnTo>
                  <a:pt x="70967" y="688020"/>
                </a:lnTo>
                <a:lnTo>
                  <a:pt x="34033" y="663118"/>
                </a:lnTo>
                <a:lnTo>
                  <a:pt x="9131" y="626183"/>
                </a:lnTo>
                <a:lnTo>
                  <a:pt x="0" y="580954"/>
                </a:lnTo>
                <a:lnTo>
                  <a:pt x="0" y="116198"/>
                </a:lnTo>
                <a:close/>
              </a:path>
            </a:pathLst>
          </a:custGeom>
          <a:ln w="952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37318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125"/>
              <a:t>Comprehensive </a:t>
            </a:r>
            <a:r>
              <a:rPr dirty="0" u="none" sz="2100" spc="-215"/>
              <a:t>.. </a:t>
            </a:r>
            <a:r>
              <a:rPr dirty="0" u="none" sz="2100" spc="-150"/>
              <a:t>Flexible </a:t>
            </a:r>
            <a:r>
              <a:rPr dirty="0" u="none" sz="2100" spc="-50"/>
              <a:t>…</a:t>
            </a:r>
            <a:r>
              <a:rPr dirty="0" u="none" sz="2100" spc="-165"/>
              <a:t> </a:t>
            </a:r>
            <a:r>
              <a:rPr dirty="0" u="none" sz="2100" spc="-100"/>
              <a:t>Agile</a:t>
            </a:r>
            <a:endParaRPr sz="2100"/>
          </a:p>
        </p:txBody>
      </p:sp>
      <p:grpSp>
        <p:nvGrpSpPr>
          <p:cNvPr id="5" name="object 5"/>
          <p:cNvGrpSpPr/>
          <p:nvPr/>
        </p:nvGrpSpPr>
        <p:grpSpPr>
          <a:xfrm>
            <a:off x="300037" y="856462"/>
            <a:ext cx="11530965" cy="706755"/>
            <a:chOff x="300037" y="856462"/>
            <a:chExt cx="11530965" cy="706755"/>
          </a:xfrm>
        </p:grpSpPr>
        <p:sp>
          <p:nvSpPr>
            <p:cNvPr id="6" name="object 6"/>
            <p:cNvSpPr/>
            <p:nvPr/>
          </p:nvSpPr>
          <p:spPr>
            <a:xfrm>
              <a:off x="481584" y="950976"/>
              <a:ext cx="518159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4800" y="861225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11405247" y="0"/>
                  </a:moveTo>
                  <a:lnTo>
                    <a:pt x="116197" y="0"/>
                  </a:lnTo>
                  <a:lnTo>
                    <a:pt x="70967" y="9130"/>
                  </a:lnTo>
                  <a:lnTo>
                    <a:pt x="34033" y="34031"/>
                  </a:lnTo>
                  <a:lnTo>
                    <a:pt x="9131" y="70964"/>
                  </a:lnTo>
                  <a:lnTo>
                    <a:pt x="0" y="116192"/>
                  </a:lnTo>
                  <a:lnTo>
                    <a:pt x="0" y="580948"/>
                  </a:lnTo>
                  <a:lnTo>
                    <a:pt x="9131" y="626178"/>
                  </a:lnTo>
                  <a:lnTo>
                    <a:pt x="34033" y="663116"/>
                  </a:lnTo>
                  <a:lnTo>
                    <a:pt x="70967" y="688021"/>
                  </a:lnTo>
                  <a:lnTo>
                    <a:pt x="116197" y="697153"/>
                  </a:lnTo>
                  <a:lnTo>
                    <a:pt x="11405247" y="697153"/>
                  </a:lnTo>
                  <a:lnTo>
                    <a:pt x="11450475" y="688021"/>
                  </a:lnTo>
                  <a:lnTo>
                    <a:pt x="11487408" y="663116"/>
                  </a:lnTo>
                  <a:lnTo>
                    <a:pt x="11512309" y="626178"/>
                  </a:lnTo>
                  <a:lnTo>
                    <a:pt x="11521440" y="580948"/>
                  </a:lnTo>
                  <a:lnTo>
                    <a:pt x="11521440" y="116192"/>
                  </a:lnTo>
                  <a:lnTo>
                    <a:pt x="11512309" y="70964"/>
                  </a:lnTo>
                  <a:lnTo>
                    <a:pt x="11487408" y="34031"/>
                  </a:lnTo>
                  <a:lnTo>
                    <a:pt x="11450475" y="9130"/>
                  </a:lnTo>
                  <a:lnTo>
                    <a:pt x="1140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4800" y="861225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8"/>
                  </a:moveTo>
                  <a:lnTo>
                    <a:pt x="9131" y="70968"/>
                  </a:lnTo>
                  <a:lnTo>
                    <a:pt x="34033" y="34033"/>
                  </a:lnTo>
                  <a:lnTo>
                    <a:pt x="70967" y="9131"/>
                  </a:lnTo>
                  <a:lnTo>
                    <a:pt x="116197" y="0"/>
                  </a:lnTo>
                  <a:lnTo>
                    <a:pt x="11405206" y="0"/>
                  </a:lnTo>
                  <a:lnTo>
                    <a:pt x="11450447" y="9131"/>
                  </a:lnTo>
                  <a:lnTo>
                    <a:pt x="11487381" y="34033"/>
                  </a:lnTo>
                  <a:lnTo>
                    <a:pt x="11512278" y="70968"/>
                  </a:lnTo>
                  <a:lnTo>
                    <a:pt x="11521406" y="116198"/>
                  </a:lnTo>
                  <a:lnTo>
                    <a:pt x="11521406" y="580954"/>
                  </a:lnTo>
                  <a:lnTo>
                    <a:pt x="11512278" y="626183"/>
                  </a:lnTo>
                  <a:lnTo>
                    <a:pt x="11487381" y="663118"/>
                  </a:lnTo>
                  <a:lnTo>
                    <a:pt x="11450447" y="688020"/>
                  </a:lnTo>
                  <a:lnTo>
                    <a:pt x="11405206" y="697152"/>
                  </a:lnTo>
                  <a:lnTo>
                    <a:pt x="116197" y="697152"/>
                  </a:lnTo>
                  <a:lnTo>
                    <a:pt x="70967" y="688020"/>
                  </a:lnTo>
                  <a:lnTo>
                    <a:pt x="34033" y="663118"/>
                  </a:lnTo>
                  <a:lnTo>
                    <a:pt x="9131" y="626183"/>
                  </a:lnTo>
                  <a:lnTo>
                    <a:pt x="0" y="580954"/>
                  </a:lnTo>
                  <a:lnTo>
                    <a:pt x="0" y="116198"/>
                  </a:lnTo>
                  <a:close/>
                </a:path>
              </a:pathLst>
            </a:custGeom>
            <a:ln w="952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7952" y="911352"/>
              <a:ext cx="597407" cy="597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0037" y="1652663"/>
            <a:ext cx="11530965" cy="706755"/>
            <a:chOff x="300037" y="1652663"/>
            <a:chExt cx="11530965" cy="706755"/>
          </a:xfrm>
        </p:grpSpPr>
        <p:sp>
          <p:nvSpPr>
            <p:cNvPr id="11" name="object 11"/>
            <p:cNvSpPr/>
            <p:nvPr/>
          </p:nvSpPr>
          <p:spPr>
            <a:xfrm>
              <a:off x="304800" y="1657426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8"/>
                  </a:moveTo>
                  <a:lnTo>
                    <a:pt x="9131" y="70968"/>
                  </a:lnTo>
                  <a:lnTo>
                    <a:pt x="34033" y="34033"/>
                  </a:lnTo>
                  <a:lnTo>
                    <a:pt x="70967" y="9131"/>
                  </a:lnTo>
                  <a:lnTo>
                    <a:pt x="116197" y="0"/>
                  </a:lnTo>
                  <a:lnTo>
                    <a:pt x="11405206" y="0"/>
                  </a:lnTo>
                  <a:lnTo>
                    <a:pt x="11450447" y="9131"/>
                  </a:lnTo>
                  <a:lnTo>
                    <a:pt x="11487381" y="34033"/>
                  </a:lnTo>
                  <a:lnTo>
                    <a:pt x="11512278" y="70968"/>
                  </a:lnTo>
                  <a:lnTo>
                    <a:pt x="11521406" y="116198"/>
                  </a:lnTo>
                  <a:lnTo>
                    <a:pt x="11521406" y="580954"/>
                  </a:lnTo>
                  <a:lnTo>
                    <a:pt x="11512278" y="626183"/>
                  </a:lnTo>
                  <a:lnTo>
                    <a:pt x="11487381" y="663118"/>
                  </a:lnTo>
                  <a:lnTo>
                    <a:pt x="11450447" y="688020"/>
                  </a:lnTo>
                  <a:lnTo>
                    <a:pt x="11405206" y="697152"/>
                  </a:lnTo>
                  <a:lnTo>
                    <a:pt x="116197" y="697152"/>
                  </a:lnTo>
                  <a:lnTo>
                    <a:pt x="70967" y="688020"/>
                  </a:lnTo>
                  <a:lnTo>
                    <a:pt x="34033" y="663118"/>
                  </a:lnTo>
                  <a:lnTo>
                    <a:pt x="9131" y="626183"/>
                  </a:lnTo>
                  <a:lnTo>
                    <a:pt x="0" y="580954"/>
                  </a:lnTo>
                  <a:lnTo>
                    <a:pt x="0" y="116198"/>
                  </a:lnTo>
                  <a:close/>
                </a:path>
              </a:pathLst>
            </a:custGeom>
            <a:ln w="952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7952" y="1706879"/>
              <a:ext cx="856488" cy="6004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00037" y="2448864"/>
            <a:ext cx="11530965" cy="706755"/>
            <a:chOff x="300037" y="2448864"/>
            <a:chExt cx="11530965" cy="706755"/>
          </a:xfrm>
        </p:grpSpPr>
        <p:sp>
          <p:nvSpPr>
            <p:cNvPr id="14" name="object 14"/>
            <p:cNvSpPr/>
            <p:nvPr/>
          </p:nvSpPr>
          <p:spPr>
            <a:xfrm>
              <a:off x="304800" y="2453627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8"/>
                  </a:moveTo>
                  <a:lnTo>
                    <a:pt x="9131" y="70968"/>
                  </a:lnTo>
                  <a:lnTo>
                    <a:pt x="34033" y="34033"/>
                  </a:lnTo>
                  <a:lnTo>
                    <a:pt x="70967" y="9131"/>
                  </a:lnTo>
                  <a:lnTo>
                    <a:pt x="116197" y="0"/>
                  </a:lnTo>
                  <a:lnTo>
                    <a:pt x="11405206" y="0"/>
                  </a:lnTo>
                  <a:lnTo>
                    <a:pt x="11450447" y="9131"/>
                  </a:lnTo>
                  <a:lnTo>
                    <a:pt x="11487381" y="34033"/>
                  </a:lnTo>
                  <a:lnTo>
                    <a:pt x="11512278" y="70968"/>
                  </a:lnTo>
                  <a:lnTo>
                    <a:pt x="11521406" y="116198"/>
                  </a:lnTo>
                  <a:lnTo>
                    <a:pt x="11521406" y="580954"/>
                  </a:lnTo>
                  <a:lnTo>
                    <a:pt x="11512278" y="626183"/>
                  </a:lnTo>
                  <a:lnTo>
                    <a:pt x="11487381" y="663118"/>
                  </a:lnTo>
                  <a:lnTo>
                    <a:pt x="11450447" y="688020"/>
                  </a:lnTo>
                  <a:lnTo>
                    <a:pt x="11405206" y="697152"/>
                  </a:lnTo>
                  <a:lnTo>
                    <a:pt x="116197" y="697152"/>
                  </a:lnTo>
                  <a:lnTo>
                    <a:pt x="70967" y="688020"/>
                  </a:lnTo>
                  <a:lnTo>
                    <a:pt x="34033" y="663118"/>
                  </a:lnTo>
                  <a:lnTo>
                    <a:pt x="9131" y="626183"/>
                  </a:lnTo>
                  <a:lnTo>
                    <a:pt x="0" y="580954"/>
                  </a:lnTo>
                  <a:lnTo>
                    <a:pt x="0" y="116198"/>
                  </a:lnTo>
                  <a:close/>
                </a:path>
              </a:pathLst>
            </a:custGeom>
            <a:ln w="952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7952" y="2499360"/>
              <a:ext cx="856488" cy="6065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00037" y="3245065"/>
            <a:ext cx="11530965" cy="706755"/>
            <a:chOff x="300037" y="3245065"/>
            <a:chExt cx="11530965" cy="706755"/>
          </a:xfrm>
        </p:grpSpPr>
        <p:sp>
          <p:nvSpPr>
            <p:cNvPr id="17" name="object 17"/>
            <p:cNvSpPr/>
            <p:nvPr/>
          </p:nvSpPr>
          <p:spPr>
            <a:xfrm>
              <a:off x="304800" y="3249828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29">
                  <a:moveTo>
                    <a:pt x="0" y="116198"/>
                  </a:moveTo>
                  <a:lnTo>
                    <a:pt x="9131" y="70968"/>
                  </a:lnTo>
                  <a:lnTo>
                    <a:pt x="34033" y="34033"/>
                  </a:lnTo>
                  <a:lnTo>
                    <a:pt x="70967" y="9131"/>
                  </a:lnTo>
                  <a:lnTo>
                    <a:pt x="116197" y="0"/>
                  </a:lnTo>
                  <a:lnTo>
                    <a:pt x="11405206" y="0"/>
                  </a:lnTo>
                  <a:lnTo>
                    <a:pt x="11450447" y="9131"/>
                  </a:lnTo>
                  <a:lnTo>
                    <a:pt x="11487381" y="34033"/>
                  </a:lnTo>
                  <a:lnTo>
                    <a:pt x="11512278" y="70968"/>
                  </a:lnTo>
                  <a:lnTo>
                    <a:pt x="11521406" y="116198"/>
                  </a:lnTo>
                  <a:lnTo>
                    <a:pt x="11521406" y="580954"/>
                  </a:lnTo>
                  <a:lnTo>
                    <a:pt x="11512278" y="626183"/>
                  </a:lnTo>
                  <a:lnTo>
                    <a:pt x="11487381" y="663118"/>
                  </a:lnTo>
                  <a:lnTo>
                    <a:pt x="11450447" y="688020"/>
                  </a:lnTo>
                  <a:lnTo>
                    <a:pt x="11405206" y="697152"/>
                  </a:lnTo>
                  <a:lnTo>
                    <a:pt x="116197" y="697152"/>
                  </a:lnTo>
                  <a:lnTo>
                    <a:pt x="70967" y="688020"/>
                  </a:lnTo>
                  <a:lnTo>
                    <a:pt x="34033" y="663118"/>
                  </a:lnTo>
                  <a:lnTo>
                    <a:pt x="9131" y="626183"/>
                  </a:lnTo>
                  <a:lnTo>
                    <a:pt x="0" y="580954"/>
                  </a:lnTo>
                  <a:lnTo>
                    <a:pt x="0" y="116198"/>
                  </a:lnTo>
                  <a:close/>
                </a:path>
              </a:pathLst>
            </a:custGeom>
            <a:ln w="952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1584" y="3300983"/>
              <a:ext cx="618744" cy="5943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300036" y="4041266"/>
            <a:ext cx="11530965" cy="706755"/>
            <a:chOff x="300036" y="4041266"/>
            <a:chExt cx="11530965" cy="706755"/>
          </a:xfrm>
        </p:grpSpPr>
        <p:sp>
          <p:nvSpPr>
            <p:cNvPr id="20" name="object 20"/>
            <p:cNvSpPr/>
            <p:nvPr/>
          </p:nvSpPr>
          <p:spPr>
            <a:xfrm>
              <a:off x="304798" y="4046029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29">
                  <a:moveTo>
                    <a:pt x="0" y="116198"/>
                  </a:moveTo>
                  <a:lnTo>
                    <a:pt x="9131" y="70968"/>
                  </a:lnTo>
                  <a:lnTo>
                    <a:pt x="34033" y="34033"/>
                  </a:lnTo>
                  <a:lnTo>
                    <a:pt x="70967" y="9131"/>
                  </a:lnTo>
                  <a:lnTo>
                    <a:pt x="116197" y="0"/>
                  </a:lnTo>
                  <a:lnTo>
                    <a:pt x="11405206" y="0"/>
                  </a:lnTo>
                  <a:lnTo>
                    <a:pt x="11450447" y="9131"/>
                  </a:lnTo>
                  <a:lnTo>
                    <a:pt x="11487381" y="34033"/>
                  </a:lnTo>
                  <a:lnTo>
                    <a:pt x="11512278" y="70968"/>
                  </a:lnTo>
                  <a:lnTo>
                    <a:pt x="11521406" y="116198"/>
                  </a:lnTo>
                  <a:lnTo>
                    <a:pt x="11521406" y="580954"/>
                  </a:lnTo>
                  <a:lnTo>
                    <a:pt x="11512278" y="626183"/>
                  </a:lnTo>
                  <a:lnTo>
                    <a:pt x="11487381" y="663118"/>
                  </a:lnTo>
                  <a:lnTo>
                    <a:pt x="11450447" y="688020"/>
                  </a:lnTo>
                  <a:lnTo>
                    <a:pt x="11405206" y="697152"/>
                  </a:lnTo>
                  <a:lnTo>
                    <a:pt x="116197" y="697152"/>
                  </a:lnTo>
                  <a:lnTo>
                    <a:pt x="70967" y="688020"/>
                  </a:lnTo>
                  <a:lnTo>
                    <a:pt x="34033" y="663118"/>
                  </a:lnTo>
                  <a:lnTo>
                    <a:pt x="9131" y="626183"/>
                  </a:lnTo>
                  <a:lnTo>
                    <a:pt x="0" y="580954"/>
                  </a:lnTo>
                  <a:lnTo>
                    <a:pt x="0" y="116198"/>
                  </a:lnTo>
                  <a:close/>
                </a:path>
              </a:pathLst>
            </a:custGeom>
            <a:ln w="952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7951" y="4111751"/>
              <a:ext cx="853440" cy="5669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304798" y="4859997"/>
            <a:ext cx="11521440" cy="697230"/>
          </a:xfrm>
          <a:custGeom>
            <a:avLst/>
            <a:gdLst/>
            <a:ahLst/>
            <a:cxnLst/>
            <a:rect l="l" t="t" r="r" b="b"/>
            <a:pathLst>
              <a:path w="11521440" h="697229">
                <a:moveTo>
                  <a:pt x="0" y="116198"/>
                </a:moveTo>
                <a:lnTo>
                  <a:pt x="9131" y="70968"/>
                </a:lnTo>
                <a:lnTo>
                  <a:pt x="34033" y="34033"/>
                </a:lnTo>
                <a:lnTo>
                  <a:pt x="70967" y="9131"/>
                </a:lnTo>
                <a:lnTo>
                  <a:pt x="116197" y="0"/>
                </a:lnTo>
                <a:lnTo>
                  <a:pt x="11405206" y="0"/>
                </a:lnTo>
                <a:lnTo>
                  <a:pt x="11450447" y="9131"/>
                </a:lnTo>
                <a:lnTo>
                  <a:pt x="11487381" y="34033"/>
                </a:lnTo>
                <a:lnTo>
                  <a:pt x="11512278" y="70968"/>
                </a:lnTo>
                <a:lnTo>
                  <a:pt x="11521406" y="116198"/>
                </a:lnTo>
                <a:lnTo>
                  <a:pt x="11521406" y="580954"/>
                </a:lnTo>
                <a:lnTo>
                  <a:pt x="11512278" y="626183"/>
                </a:lnTo>
                <a:lnTo>
                  <a:pt x="11487381" y="663118"/>
                </a:lnTo>
                <a:lnTo>
                  <a:pt x="11450447" y="688020"/>
                </a:lnTo>
                <a:lnTo>
                  <a:pt x="11405206" y="697152"/>
                </a:lnTo>
                <a:lnTo>
                  <a:pt x="116197" y="697152"/>
                </a:lnTo>
                <a:lnTo>
                  <a:pt x="70967" y="688020"/>
                </a:lnTo>
                <a:lnTo>
                  <a:pt x="34033" y="663118"/>
                </a:lnTo>
                <a:lnTo>
                  <a:pt x="9131" y="626183"/>
                </a:lnTo>
                <a:lnTo>
                  <a:pt x="0" y="580954"/>
                </a:lnTo>
                <a:lnTo>
                  <a:pt x="0" y="116198"/>
                </a:lnTo>
                <a:close/>
              </a:path>
            </a:pathLst>
          </a:custGeom>
          <a:ln w="952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23403" y="831596"/>
            <a:ext cx="7723505" cy="461518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Easy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to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 use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400" spc="-5" b="1">
                <a:latin typeface="Arial"/>
                <a:cs typeface="Arial"/>
              </a:rPr>
              <a:t>Single </a:t>
            </a:r>
            <a:r>
              <a:rPr dirty="0" sz="1400" b="1">
                <a:latin typeface="Arial"/>
                <a:cs typeface="Arial"/>
              </a:rPr>
              <a:t>URL | </a:t>
            </a:r>
            <a:r>
              <a:rPr dirty="0" sz="1400" spc="-5" b="1">
                <a:latin typeface="Arial"/>
                <a:cs typeface="Arial"/>
              </a:rPr>
              <a:t>Extensively </a:t>
            </a:r>
            <a:r>
              <a:rPr dirty="0" sz="1400" spc="-10" b="1">
                <a:latin typeface="Arial"/>
                <a:cs typeface="Arial"/>
              </a:rPr>
              <a:t>Configurable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Completely Paperless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10" b="1">
                <a:latin typeface="Arial"/>
                <a:cs typeface="Arial"/>
              </a:rPr>
              <a:t>Fuel Type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Vehicle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Transport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400" spc="-5" b="1">
                <a:latin typeface="Arial"/>
                <a:cs typeface="Arial"/>
              </a:rPr>
              <a:t>Home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Nodal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Metro-Shuttle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Inter-facility-Shuttle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User requests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 spc="-5" b="1">
                <a:latin typeface="Arial"/>
                <a:cs typeface="Arial"/>
              </a:rPr>
              <a:t>Regular shifts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Late stay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10" b="1">
                <a:latin typeface="Arial"/>
                <a:cs typeface="Arial"/>
              </a:rPr>
              <a:t>Adhoc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Spot-rental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Booking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options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400" spc="-5" b="1">
                <a:latin typeface="Arial"/>
                <a:cs typeface="Arial"/>
              </a:rPr>
              <a:t>Self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SPOC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10" b="1">
                <a:latin typeface="Arial"/>
                <a:cs typeface="Arial"/>
              </a:rPr>
              <a:t>Manager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10" b="1">
                <a:latin typeface="Arial"/>
                <a:cs typeface="Arial"/>
              </a:rPr>
              <a:t>Transport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team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Hybrid working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-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Booking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flexibility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400" spc="-5" b="1">
                <a:latin typeface="Arial"/>
                <a:cs typeface="Arial"/>
              </a:rPr>
              <a:t>Day</a:t>
            </a:r>
            <a:r>
              <a:rPr dirty="0" sz="1400" spc="-5" i="1">
                <a:latin typeface="Arial"/>
                <a:cs typeface="Arial"/>
              </a:rPr>
              <a:t>/</a:t>
            </a:r>
            <a:r>
              <a:rPr dirty="0" sz="1400" spc="-5" b="1">
                <a:latin typeface="Arial"/>
                <a:cs typeface="Arial"/>
              </a:rPr>
              <a:t>Date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Shift</a:t>
            </a:r>
            <a:r>
              <a:rPr dirty="0" sz="1400" spc="-5" i="1">
                <a:latin typeface="Arial"/>
                <a:cs typeface="Arial"/>
              </a:rPr>
              <a:t>/</a:t>
            </a:r>
            <a:r>
              <a:rPr dirty="0" sz="1400" spc="-5" b="1">
                <a:latin typeface="Arial"/>
                <a:cs typeface="Arial"/>
              </a:rPr>
              <a:t>Trip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Office location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Transport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type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Compliances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–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Completely Digital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&amp;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alert</a:t>
            </a:r>
            <a:r>
              <a:rPr dirty="0" sz="1200" spc="1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CC6600"/>
                </a:solidFill>
                <a:latin typeface="Arial"/>
                <a:cs typeface="Arial"/>
              </a:rPr>
              <a:t>based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400" spc="-10" b="1">
                <a:latin typeface="Arial"/>
                <a:cs typeface="Arial"/>
              </a:rPr>
              <a:t>Vendor </a:t>
            </a:r>
            <a:r>
              <a:rPr dirty="0" sz="1400" b="1">
                <a:latin typeface="Arial"/>
                <a:cs typeface="Arial"/>
              </a:rPr>
              <a:t>| </a:t>
            </a:r>
            <a:r>
              <a:rPr dirty="0" sz="1400" spc="-5" b="1">
                <a:latin typeface="Arial"/>
                <a:cs typeface="Arial"/>
              </a:rPr>
              <a:t>Vehicle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7952" y="4919471"/>
            <a:ext cx="691895" cy="5974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423403" y="5696203"/>
            <a:ext cx="2609850" cy="52768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Vendor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billing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400" spc="-5" b="1">
                <a:latin typeface="Arial"/>
                <a:cs typeface="Arial"/>
              </a:rPr>
              <a:t>Package| </a:t>
            </a:r>
            <a:r>
              <a:rPr dirty="0" sz="1400" b="1">
                <a:latin typeface="Arial"/>
                <a:cs typeface="Arial"/>
              </a:rPr>
              <a:t>Kms | </a:t>
            </a:r>
            <a:r>
              <a:rPr dirty="0" sz="1400" spc="-5" b="1">
                <a:latin typeface="Arial"/>
                <a:cs typeface="Arial"/>
              </a:rPr>
              <a:t>Trip </a:t>
            </a:r>
            <a:r>
              <a:rPr dirty="0" sz="1400" b="1">
                <a:latin typeface="Arial"/>
                <a:cs typeface="Arial"/>
              </a:rPr>
              <a:t>l</a:t>
            </a:r>
            <a:r>
              <a:rPr dirty="0" sz="1400" spc="-10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FTE</a:t>
            </a:r>
            <a:r>
              <a:rPr dirty="0" sz="1400" spc="-5" i="1">
                <a:latin typeface="Arial"/>
                <a:cs typeface="Arial"/>
              </a:rPr>
              <a:t>/</a:t>
            </a:r>
            <a:r>
              <a:rPr dirty="0" sz="1400" spc="-5" b="1">
                <a:latin typeface="Arial"/>
                <a:cs typeface="Arial"/>
              </a:rPr>
              <a:t>PAX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5759" y="5666960"/>
            <a:ext cx="11149965" cy="1086485"/>
            <a:chOff x="365759" y="5666960"/>
            <a:chExt cx="11149965" cy="1086485"/>
          </a:xfrm>
        </p:grpSpPr>
        <p:sp>
          <p:nvSpPr>
            <p:cNvPr id="27" name="object 27"/>
            <p:cNvSpPr/>
            <p:nvPr/>
          </p:nvSpPr>
          <p:spPr>
            <a:xfrm>
              <a:off x="10756912" y="6470232"/>
              <a:ext cx="259372" cy="2827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65759" y="5693664"/>
              <a:ext cx="682752" cy="5882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420683" y="5666960"/>
              <a:ext cx="1086485" cy="751840"/>
            </a:xfrm>
            <a:custGeom>
              <a:avLst/>
              <a:gdLst/>
              <a:ahLst/>
              <a:cxnLst/>
              <a:rect l="l" t="t" r="r" b="b"/>
              <a:pathLst>
                <a:path w="1086484" h="751839">
                  <a:moveTo>
                    <a:pt x="715169" y="638409"/>
                  </a:moveTo>
                  <a:lnTo>
                    <a:pt x="437423" y="638409"/>
                  </a:lnTo>
                  <a:lnTo>
                    <a:pt x="438769" y="642479"/>
                  </a:lnTo>
                  <a:lnTo>
                    <a:pt x="439213" y="648358"/>
                  </a:lnTo>
                  <a:lnTo>
                    <a:pt x="462130" y="694260"/>
                  </a:lnTo>
                  <a:lnTo>
                    <a:pt x="493796" y="725096"/>
                  </a:lnTo>
                  <a:lnTo>
                    <a:pt x="532968" y="744770"/>
                  </a:lnTo>
                  <a:lnTo>
                    <a:pt x="576610" y="751757"/>
                  </a:lnTo>
                  <a:lnTo>
                    <a:pt x="621687" y="744532"/>
                  </a:lnTo>
                  <a:lnTo>
                    <a:pt x="660195" y="724894"/>
                  </a:lnTo>
                  <a:lnTo>
                    <a:pt x="690191" y="695713"/>
                  </a:lnTo>
                  <a:lnTo>
                    <a:pt x="710411" y="659505"/>
                  </a:lnTo>
                  <a:lnTo>
                    <a:pt x="715169" y="638409"/>
                  </a:lnTo>
                  <a:close/>
                </a:path>
                <a:path w="1086484" h="751839">
                  <a:moveTo>
                    <a:pt x="719443" y="616712"/>
                  </a:moveTo>
                  <a:lnTo>
                    <a:pt x="189252" y="616712"/>
                  </a:lnTo>
                  <a:lnTo>
                    <a:pt x="212201" y="652701"/>
                  </a:lnTo>
                  <a:lnTo>
                    <a:pt x="243696" y="679569"/>
                  </a:lnTo>
                  <a:lnTo>
                    <a:pt x="281198" y="696205"/>
                  </a:lnTo>
                  <a:lnTo>
                    <a:pt x="322172" y="701498"/>
                  </a:lnTo>
                  <a:lnTo>
                    <a:pt x="364080" y="694337"/>
                  </a:lnTo>
                  <a:lnTo>
                    <a:pt x="386288" y="684790"/>
                  </a:lnTo>
                  <a:lnTo>
                    <a:pt x="406000" y="671976"/>
                  </a:lnTo>
                  <a:lnTo>
                    <a:pt x="423087" y="656360"/>
                  </a:lnTo>
                  <a:lnTo>
                    <a:pt x="437423" y="638409"/>
                  </a:lnTo>
                  <a:lnTo>
                    <a:pt x="715169" y="638409"/>
                  </a:lnTo>
                  <a:lnTo>
                    <a:pt x="719595" y="618786"/>
                  </a:lnTo>
                  <a:lnTo>
                    <a:pt x="719443" y="616712"/>
                  </a:lnTo>
                  <a:close/>
                </a:path>
                <a:path w="1086484" h="751839">
                  <a:moveTo>
                    <a:pt x="242524" y="121985"/>
                  </a:moveTo>
                  <a:lnTo>
                    <a:pt x="166394" y="150049"/>
                  </a:lnTo>
                  <a:lnTo>
                    <a:pt x="135556" y="181713"/>
                  </a:lnTo>
                  <a:lnTo>
                    <a:pt x="115880" y="220883"/>
                  </a:lnTo>
                  <a:lnTo>
                    <a:pt x="108891" y="264526"/>
                  </a:lnTo>
                  <a:lnTo>
                    <a:pt x="116113" y="309604"/>
                  </a:lnTo>
                  <a:lnTo>
                    <a:pt x="118999" y="317450"/>
                  </a:lnTo>
                  <a:lnTo>
                    <a:pt x="122305" y="324874"/>
                  </a:lnTo>
                  <a:lnTo>
                    <a:pt x="126119" y="332128"/>
                  </a:lnTo>
                  <a:lnTo>
                    <a:pt x="130527" y="339468"/>
                  </a:lnTo>
                  <a:lnTo>
                    <a:pt x="122010" y="340315"/>
                  </a:lnTo>
                  <a:lnTo>
                    <a:pt x="57492" y="366861"/>
                  </a:lnTo>
                  <a:lnTo>
                    <a:pt x="26658" y="398525"/>
                  </a:lnTo>
                  <a:lnTo>
                    <a:pt x="6986" y="437695"/>
                  </a:lnTo>
                  <a:lnTo>
                    <a:pt x="0" y="481337"/>
                  </a:lnTo>
                  <a:lnTo>
                    <a:pt x="7223" y="526415"/>
                  </a:lnTo>
                  <a:lnTo>
                    <a:pt x="28342" y="566889"/>
                  </a:lnTo>
                  <a:lnTo>
                    <a:pt x="60006" y="597725"/>
                  </a:lnTo>
                  <a:lnTo>
                    <a:pt x="99178" y="617399"/>
                  </a:lnTo>
                  <a:lnTo>
                    <a:pt x="142823" y="624386"/>
                  </a:lnTo>
                  <a:lnTo>
                    <a:pt x="187906" y="617161"/>
                  </a:lnTo>
                  <a:lnTo>
                    <a:pt x="189252" y="616712"/>
                  </a:lnTo>
                  <a:lnTo>
                    <a:pt x="719443" y="616712"/>
                  </a:lnTo>
                  <a:lnTo>
                    <a:pt x="716480" y="576069"/>
                  </a:lnTo>
                  <a:lnTo>
                    <a:pt x="881176" y="576069"/>
                  </a:lnTo>
                  <a:lnTo>
                    <a:pt x="883958" y="574618"/>
                  </a:lnTo>
                  <a:lnTo>
                    <a:pt x="914796" y="542954"/>
                  </a:lnTo>
                  <a:lnTo>
                    <a:pt x="934470" y="503784"/>
                  </a:lnTo>
                  <a:lnTo>
                    <a:pt x="941457" y="460141"/>
                  </a:lnTo>
                  <a:lnTo>
                    <a:pt x="934234" y="415063"/>
                  </a:lnTo>
                  <a:lnTo>
                    <a:pt x="930183" y="402848"/>
                  </a:lnTo>
                  <a:lnTo>
                    <a:pt x="959172" y="402844"/>
                  </a:lnTo>
                  <a:lnTo>
                    <a:pt x="1028987" y="375955"/>
                  </a:lnTo>
                  <a:lnTo>
                    <a:pt x="1059823" y="344291"/>
                  </a:lnTo>
                  <a:lnTo>
                    <a:pt x="1079497" y="305120"/>
                  </a:lnTo>
                  <a:lnTo>
                    <a:pt x="1086483" y="261478"/>
                  </a:lnTo>
                  <a:lnTo>
                    <a:pt x="1079255" y="216400"/>
                  </a:lnTo>
                  <a:lnTo>
                    <a:pt x="1058136" y="175926"/>
                  </a:lnTo>
                  <a:lnTo>
                    <a:pt x="1034263" y="152677"/>
                  </a:lnTo>
                  <a:lnTo>
                    <a:pt x="339734" y="152677"/>
                  </a:lnTo>
                  <a:lnTo>
                    <a:pt x="310228" y="134709"/>
                  </a:lnTo>
                  <a:lnTo>
                    <a:pt x="277401" y="124195"/>
                  </a:lnTo>
                  <a:lnTo>
                    <a:pt x="242524" y="121985"/>
                  </a:lnTo>
                  <a:close/>
                </a:path>
                <a:path w="1086484" h="751839">
                  <a:moveTo>
                    <a:pt x="881176" y="576069"/>
                  </a:moveTo>
                  <a:lnTo>
                    <a:pt x="716480" y="576069"/>
                  </a:lnTo>
                  <a:lnTo>
                    <a:pt x="745076" y="592128"/>
                  </a:lnTo>
                  <a:lnTo>
                    <a:pt x="776565" y="601157"/>
                  </a:lnTo>
                  <a:lnTo>
                    <a:pt x="809761" y="602559"/>
                  </a:lnTo>
                  <a:lnTo>
                    <a:pt x="843480" y="595739"/>
                  </a:lnTo>
                  <a:lnTo>
                    <a:pt x="881176" y="576069"/>
                  </a:lnTo>
                  <a:close/>
                </a:path>
                <a:path w="1086484" h="751839">
                  <a:moveTo>
                    <a:pt x="959078" y="402848"/>
                  </a:moveTo>
                  <a:lnTo>
                    <a:pt x="930183" y="402848"/>
                  </a:lnTo>
                  <a:lnTo>
                    <a:pt x="944442" y="403418"/>
                  </a:lnTo>
                  <a:lnTo>
                    <a:pt x="959078" y="402848"/>
                  </a:lnTo>
                  <a:close/>
                </a:path>
                <a:path w="1086484" h="751839">
                  <a:moveTo>
                    <a:pt x="487747" y="0"/>
                  </a:moveTo>
                  <a:lnTo>
                    <a:pt x="437651" y="7277"/>
                  </a:lnTo>
                  <a:lnTo>
                    <a:pt x="395589" y="29756"/>
                  </a:lnTo>
                  <a:lnTo>
                    <a:pt x="364142" y="63826"/>
                  </a:lnTo>
                  <a:lnTo>
                    <a:pt x="344970" y="105971"/>
                  </a:lnTo>
                  <a:lnTo>
                    <a:pt x="339734" y="152677"/>
                  </a:lnTo>
                  <a:lnTo>
                    <a:pt x="1034263" y="152677"/>
                  </a:lnTo>
                  <a:lnTo>
                    <a:pt x="1026473" y="145090"/>
                  </a:lnTo>
                  <a:lnTo>
                    <a:pt x="1016473" y="140067"/>
                  </a:lnTo>
                  <a:lnTo>
                    <a:pt x="868715" y="140067"/>
                  </a:lnTo>
                  <a:lnTo>
                    <a:pt x="868060" y="132119"/>
                  </a:lnTo>
                  <a:lnTo>
                    <a:pt x="866770" y="123957"/>
                  </a:lnTo>
                  <a:lnTo>
                    <a:pt x="864887" y="115710"/>
                  </a:lnTo>
                  <a:lnTo>
                    <a:pt x="862453" y="107504"/>
                  </a:lnTo>
                  <a:lnTo>
                    <a:pt x="844515" y="73137"/>
                  </a:lnTo>
                  <a:lnTo>
                    <a:pt x="607069" y="73137"/>
                  </a:lnTo>
                  <a:lnTo>
                    <a:pt x="576647" y="34929"/>
                  </a:lnTo>
                  <a:lnTo>
                    <a:pt x="535476" y="9884"/>
                  </a:lnTo>
                  <a:lnTo>
                    <a:pt x="487747" y="0"/>
                  </a:lnTo>
                  <a:close/>
                </a:path>
                <a:path w="1086484" h="751839">
                  <a:moveTo>
                    <a:pt x="943662" y="118429"/>
                  </a:moveTo>
                  <a:lnTo>
                    <a:pt x="898585" y="125654"/>
                  </a:lnTo>
                  <a:lnTo>
                    <a:pt x="868715" y="140067"/>
                  </a:lnTo>
                  <a:lnTo>
                    <a:pt x="1016473" y="140067"/>
                  </a:lnTo>
                  <a:lnTo>
                    <a:pt x="987303" y="125416"/>
                  </a:lnTo>
                  <a:lnTo>
                    <a:pt x="943662" y="118429"/>
                  </a:lnTo>
                  <a:close/>
                </a:path>
                <a:path w="1086484" h="751839">
                  <a:moveTo>
                    <a:pt x="726848" y="9534"/>
                  </a:moveTo>
                  <a:lnTo>
                    <a:pt x="681771" y="16759"/>
                  </a:lnTo>
                  <a:lnTo>
                    <a:pt x="639176" y="39343"/>
                  </a:lnTo>
                  <a:lnTo>
                    <a:pt x="607069" y="73137"/>
                  </a:lnTo>
                  <a:lnTo>
                    <a:pt x="844515" y="73137"/>
                  </a:lnTo>
                  <a:lnTo>
                    <a:pt x="841328" y="67031"/>
                  </a:lnTo>
                  <a:lnTo>
                    <a:pt x="809661" y="36195"/>
                  </a:lnTo>
                  <a:lnTo>
                    <a:pt x="770490" y="16521"/>
                  </a:lnTo>
                  <a:lnTo>
                    <a:pt x="726848" y="9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428901" y="5691776"/>
              <a:ext cx="1086485" cy="751840"/>
            </a:xfrm>
            <a:custGeom>
              <a:avLst/>
              <a:gdLst/>
              <a:ahLst/>
              <a:cxnLst/>
              <a:rect l="l" t="t" r="r" b="b"/>
              <a:pathLst>
                <a:path w="1086484" h="751839">
                  <a:moveTo>
                    <a:pt x="715173" y="638409"/>
                  </a:moveTo>
                  <a:lnTo>
                    <a:pt x="437421" y="638409"/>
                  </a:lnTo>
                  <a:lnTo>
                    <a:pt x="438767" y="642480"/>
                  </a:lnTo>
                  <a:lnTo>
                    <a:pt x="439212" y="648358"/>
                  </a:lnTo>
                  <a:lnTo>
                    <a:pt x="462135" y="694260"/>
                  </a:lnTo>
                  <a:lnTo>
                    <a:pt x="493798" y="725096"/>
                  </a:lnTo>
                  <a:lnTo>
                    <a:pt x="532967" y="744770"/>
                  </a:lnTo>
                  <a:lnTo>
                    <a:pt x="576609" y="751757"/>
                  </a:lnTo>
                  <a:lnTo>
                    <a:pt x="621686" y="744532"/>
                  </a:lnTo>
                  <a:lnTo>
                    <a:pt x="660195" y="724894"/>
                  </a:lnTo>
                  <a:lnTo>
                    <a:pt x="690193" y="695713"/>
                  </a:lnTo>
                  <a:lnTo>
                    <a:pt x="710415" y="659506"/>
                  </a:lnTo>
                  <a:lnTo>
                    <a:pt x="715173" y="638409"/>
                  </a:lnTo>
                  <a:close/>
                </a:path>
                <a:path w="1086484" h="751839">
                  <a:moveTo>
                    <a:pt x="719447" y="616712"/>
                  </a:moveTo>
                  <a:lnTo>
                    <a:pt x="189263" y="616712"/>
                  </a:lnTo>
                  <a:lnTo>
                    <a:pt x="212212" y="652701"/>
                  </a:lnTo>
                  <a:lnTo>
                    <a:pt x="243706" y="679569"/>
                  </a:lnTo>
                  <a:lnTo>
                    <a:pt x="281207" y="696205"/>
                  </a:lnTo>
                  <a:lnTo>
                    <a:pt x="322177" y="701498"/>
                  </a:lnTo>
                  <a:lnTo>
                    <a:pt x="364079" y="694337"/>
                  </a:lnTo>
                  <a:lnTo>
                    <a:pt x="386286" y="684790"/>
                  </a:lnTo>
                  <a:lnTo>
                    <a:pt x="405998" y="671976"/>
                  </a:lnTo>
                  <a:lnTo>
                    <a:pt x="423086" y="656360"/>
                  </a:lnTo>
                  <a:lnTo>
                    <a:pt x="437421" y="638409"/>
                  </a:lnTo>
                  <a:lnTo>
                    <a:pt x="715173" y="638409"/>
                  </a:lnTo>
                  <a:lnTo>
                    <a:pt x="719598" y="618786"/>
                  </a:lnTo>
                  <a:lnTo>
                    <a:pt x="719447" y="616712"/>
                  </a:lnTo>
                  <a:close/>
                </a:path>
                <a:path w="1086484" h="751839">
                  <a:moveTo>
                    <a:pt x="242523" y="121985"/>
                  </a:moveTo>
                  <a:lnTo>
                    <a:pt x="166394" y="150049"/>
                  </a:lnTo>
                  <a:lnTo>
                    <a:pt x="135560" y="181713"/>
                  </a:lnTo>
                  <a:lnTo>
                    <a:pt x="115887" y="220883"/>
                  </a:lnTo>
                  <a:lnTo>
                    <a:pt x="108901" y="264526"/>
                  </a:lnTo>
                  <a:lnTo>
                    <a:pt x="116124" y="309604"/>
                  </a:lnTo>
                  <a:lnTo>
                    <a:pt x="119005" y="317451"/>
                  </a:lnTo>
                  <a:lnTo>
                    <a:pt x="122312" y="324874"/>
                  </a:lnTo>
                  <a:lnTo>
                    <a:pt x="126129" y="332128"/>
                  </a:lnTo>
                  <a:lnTo>
                    <a:pt x="130538" y="339468"/>
                  </a:lnTo>
                  <a:lnTo>
                    <a:pt x="122016" y="340315"/>
                  </a:lnTo>
                  <a:lnTo>
                    <a:pt x="57502" y="366861"/>
                  </a:lnTo>
                  <a:lnTo>
                    <a:pt x="26665" y="398525"/>
                  </a:lnTo>
                  <a:lnTo>
                    <a:pt x="6989" y="437695"/>
                  </a:lnTo>
                  <a:lnTo>
                    <a:pt x="0" y="481338"/>
                  </a:lnTo>
                  <a:lnTo>
                    <a:pt x="7221" y="526416"/>
                  </a:lnTo>
                  <a:lnTo>
                    <a:pt x="28347" y="566890"/>
                  </a:lnTo>
                  <a:lnTo>
                    <a:pt x="60014" y="597726"/>
                  </a:lnTo>
                  <a:lnTo>
                    <a:pt x="99185" y="617399"/>
                  </a:lnTo>
                  <a:lnTo>
                    <a:pt x="142827" y="624386"/>
                  </a:lnTo>
                  <a:lnTo>
                    <a:pt x="187904" y="617161"/>
                  </a:lnTo>
                  <a:lnTo>
                    <a:pt x="189263" y="616712"/>
                  </a:lnTo>
                  <a:lnTo>
                    <a:pt x="719447" y="616712"/>
                  </a:lnTo>
                  <a:lnTo>
                    <a:pt x="716478" y="576069"/>
                  </a:lnTo>
                  <a:lnTo>
                    <a:pt x="881181" y="576069"/>
                  </a:lnTo>
                  <a:lnTo>
                    <a:pt x="883963" y="574618"/>
                  </a:lnTo>
                  <a:lnTo>
                    <a:pt x="914797" y="542954"/>
                  </a:lnTo>
                  <a:lnTo>
                    <a:pt x="934469" y="503784"/>
                  </a:lnTo>
                  <a:lnTo>
                    <a:pt x="941456" y="460141"/>
                  </a:lnTo>
                  <a:lnTo>
                    <a:pt x="934233" y="415063"/>
                  </a:lnTo>
                  <a:lnTo>
                    <a:pt x="930181" y="402848"/>
                  </a:lnTo>
                  <a:lnTo>
                    <a:pt x="959175" y="402845"/>
                  </a:lnTo>
                  <a:lnTo>
                    <a:pt x="1028990" y="375955"/>
                  </a:lnTo>
                  <a:lnTo>
                    <a:pt x="1059828" y="344292"/>
                  </a:lnTo>
                  <a:lnTo>
                    <a:pt x="1079502" y="305121"/>
                  </a:lnTo>
                  <a:lnTo>
                    <a:pt x="1086490" y="261479"/>
                  </a:lnTo>
                  <a:lnTo>
                    <a:pt x="1079267" y="216400"/>
                  </a:lnTo>
                  <a:lnTo>
                    <a:pt x="1058147" y="175927"/>
                  </a:lnTo>
                  <a:lnTo>
                    <a:pt x="1034273" y="152677"/>
                  </a:lnTo>
                  <a:lnTo>
                    <a:pt x="339746" y="152677"/>
                  </a:lnTo>
                  <a:lnTo>
                    <a:pt x="310232" y="134709"/>
                  </a:lnTo>
                  <a:lnTo>
                    <a:pt x="277401" y="124195"/>
                  </a:lnTo>
                  <a:lnTo>
                    <a:pt x="242523" y="121985"/>
                  </a:lnTo>
                  <a:close/>
                </a:path>
                <a:path w="1086484" h="751839">
                  <a:moveTo>
                    <a:pt x="881181" y="576069"/>
                  </a:moveTo>
                  <a:lnTo>
                    <a:pt x="716478" y="576069"/>
                  </a:lnTo>
                  <a:lnTo>
                    <a:pt x="745075" y="592128"/>
                  </a:lnTo>
                  <a:lnTo>
                    <a:pt x="776565" y="601157"/>
                  </a:lnTo>
                  <a:lnTo>
                    <a:pt x="809765" y="602559"/>
                  </a:lnTo>
                  <a:lnTo>
                    <a:pt x="843491" y="595739"/>
                  </a:lnTo>
                  <a:lnTo>
                    <a:pt x="881181" y="576069"/>
                  </a:lnTo>
                  <a:close/>
                </a:path>
                <a:path w="1086484" h="751839">
                  <a:moveTo>
                    <a:pt x="959094" y="402848"/>
                  </a:moveTo>
                  <a:lnTo>
                    <a:pt x="930181" y="402848"/>
                  </a:lnTo>
                  <a:lnTo>
                    <a:pt x="944446" y="403418"/>
                  </a:lnTo>
                  <a:lnTo>
                    <a:pt x="959094" y="402848"/>
                  </a:lnTo>
                  <a:close/>
                </a:path>
                <a:path w="1086484" h="751839">
                  <a:moveTo>
                    <a:pt x="487751" y="0"/>
                  </a:moveTo>
                  <a:lnTo>
                    <a:pt x="437663" y="7277"/>
                  </a:lnTo>
                  <a:lnTo>
                    <a:pt x="395595" y="29756"/>
                  </a:lnTo>
                  <a:lnTo>
                    <a:pt x="364149" y="63826"/>
                  </a:lnTo>
                  <a:lnTo>
                    <a:pt x="344980" y="105971"/>
                  </a:lnTo>
                  <a:lnTo>
                    <a:pt x="339746" y="152677"/>
                  </a:lnTo>
                  <a:lnTo>
                    <a:pt x="1034273" y="152677"/>
                  </a:lnTo>
                  <a:lnTo>
                    <a:pt x="1026484" y="145090"/>
                  </a:lnTo>
                  <a:lnTo>
                    <a:pt x="1016482" y="140067"/>
                  </a:lnTo>
                  <a:lnTo>
                    <a:pt x="868726" y="140067"/>
                  </a:lnTo>
                  <a:lnTo>
                    <a:pt x="868069" y="132119"/>
                  </a:lnTo>
                  <a:lnTo>
                    <a:pt x="866775" y="123958"/>
                  </a:lnTo>
                  <a:lnTo>
                    <a:pt x="864888" y="115711"/>
                  </a:lnTo>
                  <a:lnTo>
                    <a:pt x="862452" y="107505"/>
                  </a:lnTo>
                  <a:lnTo>
                    <a:pt x="844518" y="73137"/>
                  </a:lnTo>
                  <a:lnTo>
                    <a:pt x="607081" y="73137"/>
                  </a:lnTo>
                  <a:lnTo>
                    <a:pt x="576651" y="34929"/>
                  </a:lnTo>
                  <a:lnTo>
                    <a:pt x="535478" y="9884"/>
                  </a:lnTo>
                  <a:lnTo>
                    <a:pt x="487751" y="0"/>
                  </a:lnTo>
                  <a:close/>
                </a:path>
                <a:path w="1086484" h="751839">
                  <a:moveTo>
                    <a:pt x="943667" y="118429"/>
                  </a:moveTo>
                  <a:lnTo>
                    <a:pt x="898584" y="125654"/>
                  </a:lnTo>
                  <a:lnTo>
                    <a:pt x="868726" y="140067"/>
                  </a:lnTo>
                  <a:lnTo>
                    <a:pt x="1016482" y="140067"/>
                  </a:lnTo>
                  <a:lnTo>
                    <a:pt x="987312" y="125416"/>
                  </a:lnTo>
                  <a:lnTo>
                    <a:pt x="943667" y="118429"/>
                  </a:lnTo>
                  <a:close/>
                </a:path>
                <a:path w="1086484" h="751839">
                  <a:moveTo>
                    <a:pt x="726852" y="9534"/>
                  </a:moveTo>
                  <a:lnTo>
                    <a:pt x="681769" y="16759"/>
                  </a:lnTo>
                  <a:lnTo>
                    <a:pt x="639181" y="39343"/>
                  </a:lnTo>
                  <a:lnTo>
                    <a:pt x="607081" y="73137"/>
                  </a:lnTo>
                  <a:lnTo>
                    <a:pt x="844518" y="73137"/>
                  </a:lnTo>
                  <a:lnTo>
                    <a:pt x="841332" y="67031"/>
                  </a:lnTo>
                  <a:lnTo>
                    <a:pt x="809669" y="36195"/>
                  </a:lnTo>
                  <a:lnTo>
                    <a:pt x="770497" y="16521"/>
                  </a:lnTo>
                  <a:lnTo>
                    <a:pt x="726852" y="9534"/>
                  </a:lnTo>
                  <a:close/>
                </a:path>
              </a:pathLst>
            </a:custGeom>
            <a:solidFill>
              <a:srgbClr val="CFB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0697667" y="5835396"/>
            <a:ext cx="504825" cy="41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dirty="0" sz="1400" spc="-80" b="1">
                <a:latin typeface="Trebuchet MS"/>
                <a:cs typeface="Trebuchet MS"/>
              </a:rPr>
              <a:t>C</a:t>
            </a:r>
            <a:r>
              <a:rPr dirty="0" sz="1400" spc="-85" b="1">
                <a:latin typeface="Trebuchet MS"/>
                <a:cs typeface="Trebuchet MS"/>
              </a:rPr>
              <a:t>O</a:t>
            </a:r>
            <a:r>
              <a:rPr dirty="0" sz="1400" spc="-50" b="1">
                <a:latin typeface="Trebuchet MS"/>
                <a:cs typeface="Trebuchet MS"/>
              </a:rPr>
              <a:t>V</a:t>
            </a:r>
            <a:r>
              <a:rPr dirty="0" sz="1400" spc="-20" b="1">
                <a:latin typeface="Trebuchet MS"/>
                <a:cs typeface="Trebuchet MS"/>
              </a:rPr>
              <a:t>I</a:t>
            </a:r>
            <a:r>
              <a:rPr dirty="0" sz="1400" spc="-20" b="1">
                <a:latin typeface="Trebuchet MS"/>
                <a:cs typeface="Trebuchet MS"/>
              </a:rPr>
              <a:t>D</a:t>
            </a:r>
            <a:endParaRPr sz="1400">
              <a:latin typeface="Trebuchet MS"/>
              <a:cs typeface="Trebuchet MS"/>
            </a:endParaRPr>
          </a:p>
          <a:p>
            <a:pPr marL="24130">
              <a:lnSpc>
                <a:spcPts val="1535"/>
              </a:lnSpc>
            </a:pPr>
            <a:r>
              <a:rPr dirty="0" sz="1400" spc="-80" b="1">
                <a:latin typeface="Trebuchet MS"/>
                <a:cs typeface="Trebuchet MS"/>
              </a:rPr>
              <a:t>Ready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12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1399032"/>
            <a:ext cx="11583035" cy="5125720"/>
            <a:chOff x="304800" y="1399032"/>
            <a:chExt cx="11583035" cy="5125720"/>
          </a:xfrm>
        </p:grpSpPr>
        <p:sp>
          <p:nvSpPr>
            <p:cNvPr id="3" name="object 3"/>
            <p:cNvSpPr/>
            <p:nvPr/>
          </p:nvSpPr>
          <p:spPr>
            <a:xfrm>
              <a:off x="4794503" y="1706880"/>
              <a:ext cx="2377440" cy="45750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26279" y="1466088"/>
              <a:ext cx="2874264" cy="5056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4672" y="1539240"/>
              <a:ext cx="2609088" cy="48280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00871" y="1399032"/>
              <a:ext cx="2657856" cy="50322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52558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120">
                <a:solidFill>
                  <a:srgbClr val="010101"/>
                </a:solidFill>
              </a:rPr>
              <a:t>Employee</a:t>
            </a:r>
            <a:r>
              <a:rPr dirty="0" u="none" sz="2100" spc="-160">
                <a:solidFill>
                  <a:srgbClr val="010101"/>
                </a:solidFill>
              </a:rPr>
              <a:t> </a:t>
            </a:r>
            <a:r>
              <a:rPr dirty="0" u="none" sz="2100" spc="-95">
                <a:solidFill>
                  <a:srgbClr val="010101"/>
                </a:solidFill>
              </a:rPr>
              <a:t>app</a:t>
            </a:r>
            <a:r>
              <a:rPr dirty="0" u="none" sz="2100" spc="-160">
                <a:solidFill>
                  <a:srgbClr val="010101"/>
                </a:solidFill>
              </a:rPr>
              <a:t> </a:t>
            </a:r>
            <a:r>
              <a:rPr dirty="0" u="none" sz="1600" spc="204" b="0">
                <a:solidFill>
                  <a:srgbClr val="010101"/>
                </a:solidFill>
                <a:latin typeface="Trebuchet MS"/>
                <a:cs typeface="Trebuchet MS"/>
              </a:rPr>
              <a:t>–</a:t>
            </a:r>
            <a:r>
              <a:rPr dirty="0" u="none" sz="1600" spc="-120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45" b="0">
                <a:solidFill>
                  <a:srgbClr val="010101"/>
                </a:solidFill>
                <a:latin typeface="Trebuchet MS"/>
                <a:cs typeface="Trebuchet MS"/>
              </a:rPr>
              <a:t>One</a:t>
            </a:r>
            <a:r>
              <a:rPr dirty="0" u="none" sz="1600" spc="-125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65" b="0">
                <a:solidFill>
                  <a:srgbClr val="010101"/>
                </a:solidFill>
                <a:latin typeface="Trebuchet MS"/>
                <a:cs typeface="Trebuchet MS"/>
              </a:rPr>
              <a:t>app</a:t>
            </a:r>
            <a:r>
              <a:rPr dirty="0" u="none" sz="1600" spc="-125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65" b="0">
                <a:solidFill>
                  <a:srgbClr val="010101"/>
                </a:solidFill>
                <a:latin typeface="Trebuchet MS"/>
                <a:cs typeface="Trebuchet MS"/>
              </a:rPr>
              <a:t>for</a:t>
            </a:r>
            <a:r>
              <a:rPr dirty="0" u="none" sz="1600" spc="-114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100" b="0">
                <a:solidFill>
                  <a:srgbClr val="010101"/>
                </a:solidFill>
                <a:latin typeface="Trebuchet MS"/>
                <a:cs typeface="Trebuchet MS"/>
              </a:rPr>
              <a:t>all</a:t>
            </a:r>
            <a:r>
              <a:rPr dirty="0" u="none" sz="1600" spc="-130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70" b="0">
                <a:solidFill>
                  <a:srgbClr val="010101"/>
                </a:solidFill>
                <a:latin typeface="Trebuchet MS"/>
                <a:cs typeface="Trebuchet MS"/>
              </a:rPr>
              <a:t>employee</a:t>
            </a:r>
            <a:r>
              <a:rPr dirty="0" u="none" sz="1600" spc="-120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60" b="0">
                <a:solidFill>
                  <a:srgbClr val="010101"/>
                </a:solidFill>
                <a:latin typeface="Trebuchet MS"/>
                <a:cs typeface="Trebuchet MS"/>
              </a:rPr>
              <a:t>transport</a:t>
            </a:r>
            <a:r>
              <a:rPr dirty="0" u="none" sz="1600" spc="-125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55" b="0">
                <a:solidFill>
                  <a:srgbClr val="010101"/>
                </a:solidFill>
                <a:latin typeface="Trebuchet MS"/>
                <a:cs typeface="Trebuchet MS"/>
              </a:rPr>
              <a:t>needs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7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5811" y="916940"/>
            <a:ext cx="1350645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80" b="1">
                <a:solidFill>
                  <a:srgbClr val="343D43"/>
                </a:solidFill>
                <a:latin typeface="Trebuchet MS"/>
                <a:cs typeface="Trebuchet MS"/>
              </a:rPr>
              <a:t>All</a:t>
            </a:r>
            <a:r>
              <a:rPr dirty="0" sz="1800" spc="-210" b="1">
                <a:solidFill>
                  <a:srgbClr val="343D43"/>
                </a:solidFill>
                <a:latin typeface="Trebuchet MS"/>
                <a:cs typeface="Trebuchet MS"/>
              </a:rPr>
              <a:t> </a:t>
            </a:r>
            <a:r>
              <a:rPr dirty="0" sz="1800" spc="-90" b="1">
                <a:solidFill>
                  <a:srgbClr val="343D43"/>
                </a:solidFill>
                <a:latin typeface="Trebuchet MS"/>
                <a:cs typeface="Trebuchet MS"/>
              </a:rPr>
              <a:t>operations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100" spc="-60">
                <a:solidFill>
                  <a:srgbClr val="7F7F7F"/>
                </a:solidFill>
                <a:latin typeface="Trebuchet MS"/>
                <a:cs typeface="Trebuchet MS"/>
              </a:rPr>
              <a:t>Shift|</a:t>
            </a:r>
            <a:r>
              <a:rPr dirty="0" sz="11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7F7F7F"/>
                </a:solidFill>
                <a:latin typeface="Trebuchet MS"/>
                <a:cs typeface="Trebuchet MS"/>
              </a:rPr>
              <a:t>Spot-hire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8453" y="897913"/>
            <a:ext cx="2252980" cy="46609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600" spc="-90" b="1">
                <a:latin typeface="Trebuchet MS"/>
                <a:cs typeface="Trebuchet MS"/>
              </a:rPr>
              <a:t>Spot-hire</a:t>
            </a:r>
            <a:r>
              <a:rPr dirty="0" sz="1600" spc="-135" b="1">
                <a:latin typeface="Trebuchet MS"/>
                <a:cs typeface="Trebuchet MS"/>
              </a:rPr>
              <a:t> </a:t>
            </a:r>
            <a:r>
              <a:rPr dirty="0" sz="1600" spc="-90" b="1">
                <a:latin typeface="Trebuchet MS"/>
                <a:cs typeface="Trebuchet MS"/>
              </a:rPr>
              <a:t>users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spc="-40">
                <a:solidFill>
                  <a:srgbClr val="7F7F7F"/>
                </a:solidFill>
                <a:latin typeface="Trebuchet MS"/>
                <a:cs typeface="Trebuchet MS"/>
              </a:rPr>
              <a:t>Adhoc </a:t>
            </a:r>
            <a:r>
              <a:rPr dirty="0" sz="1100" spc="-75">
                <a:solidFill>
                  <a:srgbClr val="7F7F7F"/>
                </a:solidFill>
                <a:latin typeface="Trebuchet MS"/>
                <a:cs typeface="Trebuchet MS"/>
              </a:rPr>
              <a:t>| </a:t>
            </a:r>
            <a:r>
              <a:rPr dirty="0" sz="1100" spc="-55">
                <a:solidFill>
                  <a:srgbClr val="7F7F7F"/>
                </a:solidFill>
                <a:latin typeface="Trebuchet MS"/>
                <a:cs typeface="Trebuchet MS"/>
              </a:rPr>
              <a:t>Luxury </a:t>
            </a:r>
            <a:r>
              <a:rPr dirty="0" sz="1100" spc="-75">
                <a:solidFill>
                  <a:srgbClr val="7F7F7F"/>
                </a:solidFill>
                <a:latin typeface="Trebuchet MS"/>
                <a:cs typeface="Trebuchet MS"/>
              </a:rPr>
              <a:t>| </a:t>
            </a:r>
            <a:r>
              <a:rPr dirty="0" sz="1100" spc="-55">
                <a:solidFill>
                  <a:srgbClr val="7F7F7F"/>
                </a:solidFill>
                <a:latin typeface="Trebuchet MS"/>
                <a:cs typeface="Trebuchet MS"/>
              </a:rPr>
              <a:t>Spot-rental </a:t>
            </a:r>
            <a:r>
              <a:rPr dirty="0" sz="1100" spc="-75">
                <a:solidFill>
                  <a:srgbClr val="7F7F7F"/>
                </a:solidFill>
                <a:latin typeface="Trebuchet MS"/>
                <a:cs typeface="Trebuchet MS"/>
              </a:rPr>
              <a:t>|</a:t>
            </a:r>
            <a:r>
              <a:rPr dirty="0" sz="1100" spc="-1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40">
                <a:solidFill>
                  <a:srgbClr val="7F7F7F"/>
                </a:solidFill>
                <a:latin typeface="Trebuchet MS"/>
                <a:cs typeface="Trebuchet MS"/>
              </a:rPr>
              <a:t>Disposa</a:t>
            </a:r>
            <a:r>
              <a:rPr dirty="0" sz="1100" spc="-40">
                <a:latin typeface="Trebuchet MS"/>
                <a:cs typeface="Trebuchet MS"/>
              </a:rPr>
              <a:t>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4323" y="897913"/>
            <a:ext cx="2509520" cy="46609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600" spc="-80" b="1">
                <a:latin typeface="Trebuchet MS"/>
                <a:cs typeface="Trebuchet MS"/>
              </a:rPr>
              <a:t>Shift transport</a:t>
            </a:r>
            <a:r>
              <a:rPr dirty="0" sz="1600" spc="-185" b="1">
                <a:latin typeface="Trebuchet MS"/>
                <a:cs typeface="Trebuchet MS"/>
              </a:rPr>
              <a:t> </a:t>
            </a:r>
            <a:r>
              <a:rPr dirty="0" sz="1600" spc="-90" b="1">
                <a:latin typeface="Trebuchet MS"/>
                <a:cs typeface="Trebuchet MS"/>
              </a:rPr>
              <a:t>users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spc="-45">
                <a:solidFill>
                  <a:srgbClr val="7F7F7F"/>
                </a:solidFill>
                <a:latin typeface="Trebuchet MS"/>
                <a:cs typeface="Trebuchet MS"/>
              </a:rPr>
              <a:t>Home| Nodal| </a:t>
            </a:r>
            <a:r>
              <a:rPr dirty="0" sz="1100" spc="-60">
                <a:solidFill>
                  <a:srgbClr val="7F7F7F"/>
                </a:solidFill>
                <a:latin typeface="Trebuchet MS"/>
                <a:cs typeface="Trebuchet MS"/>
              </a:rPr>
              <a:t>Shuttle| 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Inter-facility</a:t>
            </a:r>
            <a:r>
              <a:rPr dirty="0" sz="1100" spc="-114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7F7F7F"/>
                </a:solidFill>
                <a:latin typeface="Trebuchet MS"/>
                <a:cs typeface="Trebuchet MS"/>
              </a:rPr>
              <a:t>shuttle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660082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75">
                <a:solidFill>
                  <a:srgbClr val="010101"/>
                </a:solidFill>
              </a:rPr>
              <a:t>Data</a:t>
            </a:r>
            <a:r>
              <a:rPr dirty="0" u="none" sz="2100" spc="-155">
                <a:solidFill>
                  <a:srgbClr val="010101"/>
                </a:solidFill>
              </a:rPr>
              <a:t> </a:t>
            </a:r>
            <a:r>
              <a:rPr dirty="0" u="none" sz="2100" spc="-130">
                <a:solidFill>
                  <a:srgbClr val="010101"/>
                </a:solidFill>
              </a:rPr>
              <a:t>security</a:t>
            </a:r>
            <a:r>
              <a:rPr dirty="0" u="none" sz="2100" spc="-150">
                <a:solidFill>
                  <a:srgbClr val="010101"/>
                </a:solidFill>
              </a:rPr>
              <a:t> </a:t>
            </a:r>
            <a:r>
              <a:rPr dirty="0" u="none" sz="2100" spc="-5">
                <a:solidFill>
                  <a:srgbClr val="010101"/>
                </a:solidFill>
              </a:rPr>
              <a:t>&amp;</a:t>
            </a:r>
            <a:r>
              <a:rPr dirty="0" u="none" sz="2100" spc="-160">
                <a:solidFill>
                  <a:srgbClr val="010101"/>
                </a:solidFill>
              </a:rPr>
              <a:t> </a:t>
            </a:r>
            <a:r>
              <a:rPr dirty="0" u="none" sz="2100" spc="-110">
                <a:solidFill>
                  <a:srgbClr val="010101"/>
                </a:solidFill>
              </a:rPr>
              <a:t>Risk</a:t>
            </a:r>
            <a:r>
              <a:rPr dirty="0" u="none" sz="2100" spc="-150">
                <a:solidFill>
                  <a:srgbClr val="010101"/>
                </a:solidFill>
              </a:rPr>
              <a:t> </a:t>
            </a:r>
            <a:r>
              <a:rPr dirty="0" u="none" sz="2100" spc="-65">
                <a:solidFill>
                  <a:srgbClr val="010101"/>
                </a:solidFill>
              </a:rPr>
              <a:t>Mitigation</a:t>
            </a:r>
            <a:r>
              <a:rPr dirty="0" u="none" sz="2100" spc="-150">
                <a:solidFill>
                  <a:srgbClr val="010101"/>
                </a:solidFill>
              </a:rPr>
              <a:t> </a:t>
            </a:r>
            <a:r>
              <a:rPr dirty="0" u="none" sz="2100" spc="-110">
                <a:solidFill>
                  <a:srgbClr val="010101"/>
                </a:solidFill>
              </a:rPr>
              <a:t>Strategies</a:t>
            </a:r>
            <a:r>
              <a:rPr dirty="0" u="none" sz="2100" spc="-155">
                <a:solidFill>
                  <a:srgbClr val="010101"/>
                </a:solidFill>
              </a:rPr>
              <a:t> </a:t>
            </a:r>
            <a:r>
              <a:rPr dirty="0" u="none" sz="2100" spc="270">
                <a:solidFill>
                  <a:srgbClr val="010101"/>
                </a:solidFill>
              </a:rPr>
              <a:t>–</a:t>
            </a:r>
            <a:r>
              <a:rPr dirty="0" u="none" sz="2100" spc="-150">
                <a:solidFill>
                  <a:srgbClr val="010101"/>
                </a:solidFill>
              </a:rPr>
              <a:t> </a:t>
            </a:r>
            <a:r>
              <a:rPr dirty="0" u="none" sz="1600" spc="-75" b="0">
                <a:solidFill>
                  <a:srgbClr val="010101"/>
                </a:solidFill>
                <a:latin typeface="Trebuchet MS"/>
                <a:cs typeface="Trebuchet MS"/>
              </a:rPr>
              <a:t>Global</a:t>
            </a:r>
            <a:r>
              <a:rPr dirty="0" u="none" sz="1600" spc="-120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60" b="0">
                <a:solidFill>
                  <a:srgbClr val="010101"/>
                </a:solidFill>
                <a:latin typeface="Trebuchet MS"/>
                <a:cs typeface="Trebuchet MS"/>
              </a:rPr>
              <a:t>Best</a:t>
            </a:r>
            <a:r>
              <a:rPr dirty="0" u="none" sz="1600" spc="-114" b="0">
                <a:solidFill>
                  <a:srgbClr val="010101"/>
                </a:solidFill>
                <a:latin typeface="Trebuchet MS"/>
                <a:cs typeface="Trebuchet MS"/>
              </a:rPr>
              <a:t> </a:t>
            </a:r>
            <a:r>
              <a:rPr dirty="0" u="none" sz="1600" spc="-75" b="0">
                <a:solidFill>
                  <a:srgbClr val="010101"/>
                </a:solidFill>
                <a:latin typeface="Trebuchet MS"/>
                <a:cs typeface="Trebuchet MS"/>
              </a:rPr>
              <a:t>practises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127" y="938783"/>
            <a:ext cx="11668125" cy="5349240"/>
            <a:chOff x="262127" y="938783"/>
            <a:chExt cx="11668125" cy="5349240"/>
          </a:xfrm>
        </p:grpSpPr>
        <p:sp>
          <p:nvSpPr>
            <p:cNvPr id="4" name="object 4"/>
            <p:cNvSpPr/>
            <p:nvPr/>
          </p:nvSpPr>
          <p:spPr>
            <a:xfrm>
              <a:off x="262127" y="990599"/>
              <a:ext cx="8122920" cy="529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81999" y="938783"/>
              <a:ext cx="3547872" cy="5349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37447" y="938783"/>
              <a:ext cx="3392424" cy="48920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5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24" y="208279"/>
            <a:ext cx="249110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105">
                <a:solidFill>
                  <a:srgbClr val="010101"/>
                </a:solidFill>
              </a:rPr>
              <a:t>Industry </a:t>
            </a:r>
            <a:r>
              <a:rPr dirty="0" u="none" sz="2100" spc="-145">
                <a:solidFill>
                  <a:srgbClr val="010101"/>
                </a:solidFill>
              </a:rPr>
              <a:t>First </a:t>
            </a:r>
            <a:r>
              <a:rPr dirty="0" u="none" sz="2100" spc="-130">
                <a:solidFill>
                  <a:srgbClr val="010101"/>
                </a:solidFill>
              </a:rPr>
              <a:t>-</a:t>
            </a:r>
            <a:r>
              <a:rPr dirty="0" u="none" sz="2100" spc="-260">
                <a:solidFill>
                  <a:srgbClr val="010101"/>
                </a:solidFill>
              </a:rPr>
              <a:t> </a:t>
            </a:r>
            <a:r>
              <a:rPr dirty="0" u="none" sz="1400" spc="-65">
                <a:solidFill>
                  <a:srgbClr val="010101"/>
                </a:solidFill>
              </a:rPr>
              <a:t>Innovation</a:t>
            </a:r>
            <a:endParaRPr sz="1400"/>
          </a:p>
        </p:txBody>
      </p:sp>
      <p:sp>
        <p:nvSpPr>
          <p:cNvPr id="4" name="object 4"/>
          <p:cNvSpPr/>
          <p:nvPr/>
        </p:nvSpPr>
        <p:spPr>
          <a:xfrm>
            <a:off x="389107" y="914400"/>
            <a:ext cx="11068050" cy="5312410"/>
          </a:xfrm>
          <a:custGeom>
            <a:avLst/>
            <a:gdLst/>
            <a:ahLst/>
            <a:cxnLst/>
            <a:rect l="l" t="t" r="r" b="b"/>
            <a:pathLst>
              <a:path w="11068050" h="5312410">
                <a:moveTo>
                  <a:pt x="0" y="286696"/>
                </a:moveTo>
                <a:lnTo>
                  <a:pt x="3752" y="240192"/>
                </a:lnTo>
                <a:lnTo>
                  <a:pt x="14615" y="196077"/>
                </a:lnTo>
                <a:lnTo>
                  <a:pt x="32000" y="154942"/>
                </a:lnTo>
                <a:lnTo>
                  <a:pt x="55315" y="117377"/>
                </a:lnTo>
                <a:lnTo>
                  <a:pt x="83971" y="83971"/>
                </a:lnTo>
                <a:lnTo>
                  <a:pt x="117377" y="55315"/>
                </a:lnTo>
                <a:lnTo>
                  <a:pt x="154942" y="32000"/>
                </a:lnTo>
                <a:lnTo>
                  <a:pt x="196077" y="14615"/>
                </a:lnTo>
                <a:lnTo>
                  <a:pt x="240192" y="3752"/>
                </a:lnTo>
                <a:lnTo>
                  <a:pt x="286696" y="0"/>
                </a:lnTo>
                <a:lnTo>
                  <a:pt x="10781206" y="0"/>
                </a:lnTo>
                <a:lnTo>
                  <a:pt x="10827724" y="3752"/>
                </a:lnTo>
                <a:lnTo>
                  <a:pt x="10871848" y="14615"/>
                </a:lnTo>
                <a:lnTo>
                  <a:pt x="10912987" y="32000"/>
                </a:lnTo>
                <a:lnTo>
                  <a:pt x="10950553" y="55315"/>
                </a:lnTo>
                <a:lnTo>
                  <a:pt x="10983956" y="83971"/>
                </a:lnTo>
                <a:lnTo>
                  <a:pt x="11012607" y="117377"/>
                </a:lnTo>
                <a:lnTo>
                  <a:pt x="11035916" y="154942"/>
                </a:lnTo>
                <a:lnTo>
                  <a:pt x="11053295" y="196077"/>
                </a:lnTo>
                <a:lnTo>
                  <a:pt x="11064155" y="240192"/>
                </a:lnTo>
                <a:lnTo>
                  <a:pt x="11067906" y="286696"/>
                </a:lnTo>
                <a:lnTo>
                  <a:pt x="11067906" y="5025532"/>
                </a:lnTo>
                <a:lnTo>
                  <a:pt x="11064155" y="5072037"/>
                </a:lnTo>
                <a:lnTo>
                  <a:pt x="11053295" y="5116152"/>
                </a:lnTo>
                <a:lnTo>
                  <a:pt x="11035916" y="5157288"/>
                </a:lnTo>
                <a:lnTo>
                  <a:pt x="11012607" y="5194854"/>
                </a:lnTo>
                <a:lnTo>
                  <a:pt x="10983956" y="5228260"/>
                </a:lnTo>
                <a:lnTo>
                  <a:pt x="10950553" y="5256916"/>
                </a:lnTo>
                <a:lnTo>
                  <a:pt x="10912987" y="5280232"/>
                </a:lnTo>
                <a:lnTo>
                  <a:pt x="10871848" y="5297616"/>
                </a:lnTo>
                <a:lnTo>
                  <a:pt x="10827724" y="5308480"/>
                </a:lnTo>
                <a:lnTo>
                  <a:pt x="10781206" y="5312233"/>
                </a:lnTo>
                <a:lnTo>
                  <a:pt x="286696" y="5312233"/>
                </a:lnTo>
                <a:lnTo>
                  <a:pt x="240192" y="5308480"/>
                </a:lnTo>
                <a:lnTo>
                  <a:pt x="196077" y="5297616"/>
                </a:lnTo>
                <a:lnTo>
                  <a:pt x="154942" y="5280232"/>
                </a:lnTo>
                <a:lnTo>
                  <a:pt x="117377" y="5256916"/>
                </a:lnTo>
                <a:lnTo>
                  <a:pt x="83971" y="5228260"/>
                </a:lnTo>
                <a:lnTo>
                  <a:pt x="55315" y="5194854"/>
                </a:lnTo>
                <a:lnTo>
                  <a:pt x="32000" y="5157288"/>
                </a:lnTo>
                <a:lnTo>
                  <a:pt x="14615" y="5116152"/>
                </a:lnTo>
                <a:lnTo>
                  <a:pt x="3752" y="5072037"/>
                </a:lnTo>
                <a:lnTo>
                  <a:pt x="0" y="5025532"/>
                </a:lnTo>
                <a:lnTo>
                  <a:pt x="0" y="286696"/>
                </a:lnTo>
                <a:close/>
              </a:path>
            </a:pathLst>
          </a:custGeom>
          <a:ln w="9525">
            <a:solidFill>
              <a:srgbClr val="86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4684" y="986027"/>
            <a:ext cx="9815830" cy="516763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400" spc="-85" b="1">
                <a:solidFill>
                  <a:srgbClr val="27455D"/>
                </a:solidFill>
                <a:latin typeface="Trebuchet MS"/>
                <a:cs typeface="Trebuchet MS"/>
              </a:rPr>
              <a:t>Employee </a:t>
            </a:r>
            <a:r>
              <a:rPr dirty="0" sz="1400" spc="-80" b="1">
                <a:solidFill>
                  <a:srgbClr val="27455D"/>
                </a:solidFill>
                <a:latin typeface="Trebuchet MS"/>
                <a:cs typeface="Trebuchet MS"/>
              </a:rPr>
              <a:t>Safety </a:t>
            </a:r>
            <a:r>
              <a:rPr dirty="0" sz="1400" spc="-5" b="1">
                <a:solidFill>
                  <a:srgbClr val="27455D"/>
                </a:solidFill>
                <a:latin typeface="Trebuchet MS"/>
                <a:cs typeface="Trebuchet MS"/>
              </a:rPr>
              <a:t>&amp;</a:t>
            </a:r>
            <a:r>
              <a:rPr dirty="0" sz="1400" spc="-180" b="1">
                <a:solidFill>
                  <a:srgbClr val="27455D"/>
                </a:solidFill>
                <a:latin typeface="Trebuchet MS"/>
                <a:cs typeface="Trebuchet MS"/>
              </a:rPr>
              <a:t> </a:t>
            </a:r>
            <a:r>
              <a:rPr dirty="0" sz="1400" spc="-105" b="1">
                <a:solidFill>
                  <a:srgbClr val="27455D"/>
                </a:solidFill>
                <a:latin typeface="Trebuchet MS"/>
                <a:cs typeface="Trebuchet MS"/>
              </a:rPr>
              <a:t>Experience</a:t>
            </a:r>
            <a:endParaRPr sz="14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55">
                <a:latin typeface="Trebuchet MS"/>
                <a:cs typeface="Trebuchet MS"/>
              </a:rPr>
              <a:t>Accommodates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last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moment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changes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Smart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request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late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stay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|Taxi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reimbursement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employee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Trip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reject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option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20">
                <a:latin typeface="Trebuchet MS"/>
                <a:cs typeface="Trebuchet MS"/>
              </a:rPr>
              <a:t>Multi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level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SOS</a:t>
            </a:r>
            <a:r>
              <a:rPr dirty="0" sz="1400" spc="-12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escalation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45"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E820A"/>
                </a:solidFill>
                <a:latin typeface="Trebuchet MS"/>
                <a:cs typeface="Trebuchet MS"/>
              </a:rPr>
              <a:t>Multi-stage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approach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with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E820A"/>
                </a:solidFill>
                <a:latin typeface="Trebuchet MS"/>
                <a:cs typeface="Trebuchet MS"/>
              </a:rPr>
              <a:t>SMS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&amp;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auto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E820A"/>
                </a:solidFill>
                <a:latin typeface="Trebuchet MS"/>
                <a:cs typeface="Trebuchet MS"/>
              </a:rPr>
              <a:t>IVR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calls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75">
                <a:latin typeface="Trebuchet MS"/>
                <a:cs typeface="Trebuchet MS"/>
              </a:rPr>
              <a:t>Female </a:t>
            </a:r>
            <a:r>
              <a:rPr dirty="0" sz="1400" spc="-70">
                <a:latin typeface="Trebuchet MS"/>
                <a:cs typeface="Trebuchet MS"/>
              </a:rPr>
              <a:t>Safety </a:t>
            </a:r>
            <a:r>
              <a:rPr dirty="0" sz="1400" spc="-90">
                <a:latin typeface="Trebuchet MS"/>
                <a:cs typeface="Trebuchet MS"/>
              </a:rPr>
              <a:t>-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Exclusive tracking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dash-board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Female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Safe Reach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mechanism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Panic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button</a:t>
            </a:r>
            <a:r>
              <a:rPr dirty="0" sz="1200" spc="-14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integration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60">
                <a:latin typeface="Trebuchet MS"/>
                <a:cs typeface="Trebuchet MS"/>
              </a:rPr>
              <a:t>Employee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feedback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dash-board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200" spc="155">
                <a:latin typeface="Trebuchet MS"/>
                <a:cs typeface="Trebuchet MS"/>
              </a:rPr>
              <a:t>–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FE820A"/>
                </a:solidFill>
                <a:latin typeface="Trebuchet MS"/>
                <a:cs typeface="Trebuchet MS"/>
              </a:rPr>
              <a:t>Homes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reach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conformation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50">
                <a:latin typeface="Trebuchet MS"/>
                <a:cs typeface="Trebuchet MS"/>
              </a:rPr>
              <a:t>Drop-zone </a:t>
            </a:r>
            <a:r>
              <a:rPr dirty="0" sz="1400" spc="-65">
                <a:latin typeface="Trebuchet MS"/>
                <a:cs typeface="Trebuchet MS"/>
              </a:rPr>
              <a:t>attendance </a:t>
            </a:r>
            <a:r>
              <a:rPr dirty="0" sz="1400" spc="180">
                <a:latin typeface="Trebuchet MS"/>
                <a:cs typeface="Trebuchet MS"/>
              </a:rPr>
              <a:t>–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Employee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safety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&amp;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help </a:t>
            </a:r>
            <a:r>
              <a:rPr dirty="0" sz="1200" spc="-25">
                <a:solidFill>
                  <a:srgbClr val="FE820A"/>
                </a:solidFill>
                <a:latin typeface="Trebuchet MS"/>
                <a:cs typeface="Trebuchet MS"/>
              </a:rPr>
              <a:t>No-show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management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65">
                <a:latin typeface="Trebuchet MS"/>
                <a:cs typeface="Trebuchet MS"/>
              </a:rPr>
              <a:t>Digital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QR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code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100" spc="140">
                <a:latin typeface="Trebuchet MS"/>
                <a:cs typeface="Trebuchet MS"/>
              </a:rPr>
              <a:t>–</a:t>
            </a:r>
            <a:r>
              <a:rPr dirty="0" sz="1100" spc="-80"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Trip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wise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available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E820A"/>
                </a:solidFill>
                <a:latin typeface="Trebuchet MS"/>
                <a:cs typeface="Trebuchet MS"/>
              </a:rPr>
              <a:t>on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Driver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app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vicinity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linked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QR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enablement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70">
                <a:latin typeface="Trebuchet MS"/>
                <a:cs typeface="Trebuchet MS"/>
              </a:rPr>
              <a:t>Special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needs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600" spc="204">
                <a:latin typeface="Trebuchet MS"/>
                <a:cs typeface="Trebuchet MS"/>
              </a:rPr>
              <a:t>–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Cradle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for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E820A"/>
                </a:solidFill>
                <a:latin typeface="Trebuchet MS"/>
                <a:cs typeface="Trebuchet MS"/>
              </a:rPr>
              <a:t>Women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with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child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Pregnant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Lady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FE820A"/>
                </a:solidFill>
                <a:latin typeface="Trebuchet MS"/>
                <a:cs typeface="Trebuchet MS"/>
              </a:rPr>
              <a:t>Medical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needs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|Specially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challenged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27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30">
                <a:latin typeface="Trebuchet MS"/>
                <a:cs typeface="Trebuchet MS"/>
              </a:rPr>
              <a:t>On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route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Alerts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90">
                <a:latin typeface="Trebuchet MS"/>
                <a:cs typeface="Trebuchet MS"/>
              </a:rPr>
              <a:t>-</a:t>
            </a:r>
            <a:r>
              <a:rPr dirty="0" sz="1400" spc="-114"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Geo-fence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violation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alert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Vehicle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halting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alert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|route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deviation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FE820A"/>
                </a:solidFill>
                <a:latin typeface="Trebuchet MS"/>
                <a:cs typeface="Trebuchet MS"/>
              </a:rPr>
              <a:t>alert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70" b="1">
                <a:solidFill>
                  <a:srgbClr val="27455D"/>
                </a:solidFill>
                <a:latin typeface="Trebuchet MS"/>
                <a:cs typeface="Trebuchet MS"/>
              </a:rPr>
              <a:t>Operational</a:t>
            </a:r>
            <a:r>
              <a:rPr dirty="0" sz="1400" spc="-110" b="1">
                <a:solidFill>
                  <a:srgbClr val="27455D"/>
                </a:solidFill>
                <a:latin typeface="Trebuchet MS"/>
                <a:cs typeface="Trebuchet MS"/>
              </a:rPr>
              <a:t> </a:t>
            </a:r>
            <a:r>
              <a:rPr dirty="0" sz="1400" spc="-90" b="1">
                <a:solidFill>
                  <a:srgbClr val="27455D"/>
                </a:solidFill>
                <a:latin typeface="Trebuchet MS"/>
                <a:cs typeface="Trebuchet MS"/>
              </a:rPr>
              <a:t>Flexibility</a:t>
            </a:r>
            <a:endParaRPr sz="14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80">
                <a:latin typeface="Trebuchet MS"/>
                <a:cs typeface="Trebuchet MS"/>
              </a:rPr>
              <a:t>Field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app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Separate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access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Vendor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supervisors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4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Transport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team-,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Compliance</a:t>
            </a:r>
            <a:r>
              <a:rPr dirty="0" sz="1200" spc="-75">
                <a:latin typeface="Trebuchet MS"/>
                <a:cs typeface="Trebuchet MS"/>
              </a:rPr>
              <a:t> team,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Security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team-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Paperless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operations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&amp;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E820A"/>
                </a:solidFill>
                <a:latin typeface="Trebuchet MS"/>
                <a:cs typeface="Trebuchet MS"/>
              </a:rPr>
              <a:t>Ground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compliances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30">
                <a:latin typeface="Trebuchet MS"/>
                <a:cs typeface="Trebuchet MS"/>
              </a:rPr>
              <a:t>Dash </a:t>
            </a:r>
            <a:r>
              <a:rPr dirty="0" sz="1400" spc="-45">
                <a:latin typeface="Trebuchet MS"/>
                <a:cs typeface="Trebuchet MS"/>
              </a:rPr>
              <a:t>boards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Operations </a:t>
            </a:r>
            <a:r>
              <a:rPr dirty="0" sz="1200" spc="-80">
                <a:latin typeface="Trebuchet MS"/>
                <a:cs typeface="Trebuchet MS"/>
              </a:rPr>
              <a:t>| </a:t>
            </a:r>
            <a:r>
              <a:rPr dirty="0" sz="1200" spc="-40">
                <a:latin typeface="Trebuchet MS"/>
                <a:cs typeface="Trebuchet MS"/>
              </a:rPr>
              <a:t>Vendor </a:t>
            </a:r>
            <a:r>
              <a:rPr dirty="0" sz="1200" spc="-55">
                <a:latin typeface="Trebuchet MS"/>
                <a:cs typeface="Trebuchet MS"/>
              </a:rPr>
              <a:t>|Cost |Transport </a:t>
            </a:r>
            <a:r>
              <a:rPr dirty="0" sz="1400" spc="-90">
                <a:latin typeface="Trebuchet MS"/>
                <a:cs typeface="Trebuchet MS"/>
              </a:rPr>
              <a:t>-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Corporate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monitoring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3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55">
                <a:latin typeface="Trebuchet MS"/>
                <a:cs typeface="Trebuchet MS"/>
              </a:rPr>
              <a:t>Dynamic reports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200">
                <a:latin typeface="Trebuchet MS"/>
                <a:cs typeface="Trebuchet MS"/>
              </a:rPr>
              <a:t> 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flexibility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to </a:t>
            </a:r>
            <a:r>
              <a:rPr dirty="0" sz="1200" spc="-40">
                <a:solidFill>
                  <a:srgbClr val="FE820A"/>
                </a:solidFill>
                <a:latin typeface="Trebuchet MS"/>
                <a:cs typeface="Trebuchet MS"/>
              </a:rPr>
              <a:t>user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for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creating </a:t>
            </a:r>
            <a:r>
              <a:rPr dirty="0" sz="1200" spc="-25">
                <a:solidFill>
                  <a:srgbClr val="FE820A"/>
                </a:solidFill>
                <a:latin typeface="Trebuchet MS"/>
                <a:cs typeface="Trebuchet MS"/>
              </a:rPr>
              <a:t>own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report format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60">
                <a:latin typeface="Trebuchet MS"/>
                <a:cs typeface="Trebuchet MS"/>
              </a:rPr>
              <a:t>Access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management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204"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E820A"/>
                </a:solidFill>
                <a:latin typeface="Trebuchet MS"/>
                <a:cs typeface="Trebuchet MS"/>
              </a:rPr>
              <a:t>UI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based,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Facility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Role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 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FE820A"/>
                </a:solidFill>
                <a:latin typeface="Trebuchet MS"/>
                <a:cs typeface="Trebuchet MS"/>
              </a:rPr>
              <a:t>Module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Read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&amp;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Write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access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55">
                <a:latin typeface="Trebuchet MS"/>
                <a:cs typeface="Trebuchet MS"/>
              </a:rPr>
              <a:t>System configurations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55"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system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can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be configured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each 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facility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wise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85">
                <a:latin typeface="Trebuchet MS"/>
                <a:cs typeface="Trebuchet MS"/>
              </a:rPr>
              <a:t>Electric </a:t>
            </a:r>
            <a:r>
              <a:rPr dirty="0" sz="1400" spc="-75">
                <a:latin typeface="Trebuchet MS"/>
                <a:cs typeface="Trebuchet MS"/>
              </a:rPr>
              <a:t>vehicle </a:t>
            </a:r>
            <a:r>
              <a:rPr dirty="0" sz="1400" spc="-60">
                <a:latin typeface="Trebuchet MS"/>
                <a:cs typeface="Trebuchet MS"/>
              </a:rPr>
              <a:t>deployment </a:t>
            </a:r>
            <a:r>
              <a:rPr dirty="0" sz="1400" spc="180">
                <a:latin typeface="Trebuchet MS"/>
                <a:cs typeface="Trebuchet MS"/>
              </a:rPr>
              <a:t>–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Cover 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all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fuel</a:t>
            </a:r>
            <a:r>
              <a:rPr dirty="0" sz="1200" spc="-23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types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35">
                <a:latin typeface="Trebuchet MS"/>
                <a:cs typeface="Trebuchet MS"/>
              </a:rPr>
              <a:t>RHM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&amp;</a:t>
            </a:r>
            <a:r>
              <a:rPr dirty="0" sz="1400" spc="-114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JMP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Capturing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road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inputs</a:t>
            </a:r>
            <a:r>
              <a:rPr dirty="0" sz="1200" spc="-8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&amp;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E820A"/>
                </a:solidFill>
                <a:latin typeface="Trebuchet MS"/>
                <a:cs typeface="Trebuchet MS"/>
              </a:rPr>
              <a:t>Driver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Journey</a:t>
            </a:r>
            <a:r>
              <a:rPr dirty="0" sz="1200" spc="-95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E820A"/>
                </a:solidFill>
                <a:latin typeface="Trebuchet MS"/>
                <a:cs typeface="Trebuchet MS"/>
              </a:rPr>
              <a:t>Management</a:t>
            </a:r>
            <a:r>
              <a:rPr dirty="0" sz="1200" spc="-90">
                <a:solidFill>
                  <a:srgbClr val="FE820A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plan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25">
                <a:latin typeface="Trebuchet MS"/>
                <a:cs typeface="Trebuchet MS"/>
              </a:rPr>
              <a:t>IVMS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310"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E820A"/>
                </a:solidFill>
                <a:latin typeface="Trebuchet MS"/>
                <a:cs typeface="Trebuchet MS"/>
              </a:rPr>
              <a:t>Capturing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vehicle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Dynamics</a:t>
            </a:r>
            <a:endParaRPr sz="1200">
              <a:latin typeface="Trebuchet MS"/>
              <a:cs typeface="Trebuchet MS"/>
            </a:endParaRPr>
          </a:p>
          <a:p>
            <a:pPr marL="572770" indent="-285750">
              <a:lnSpc>
                <a:spcPct val="100000"/>
              </a:lnSpc>
              <a:spcBef>
                <a:spcPts val="219"/>
              </a:spcBef>
              <a:buFont typeface="Courier New"/>
              <a:buChar char="o"/>
              <a:tabLst>
                <a:tab pos="572135" algn="l"/>
                <a:tab pos="572770" algn="l"/>
              </a:tabLst>
            </a:pPr>
            <a:r>
              <a:rPr dirty="0" sz="1400" spc="-40">
                <a:latin typeface="Trebuchet MS"/>
                <a:cs typeface="Trebuchet MS"/>
              </a:rPr>
              <a:t>Vendor </a:t>
            </a:r>
            <a:r>
              <a:rPr dirty="0" sz="1400" spc="-70">
                <a:latin typeface="Trebuchet MS"/>
                <a:cs typeface="Trebuchet MS"/>
              </a:rPr>
              <a:t>billing </a:t>
            </a:r>
            <a:r>
              <a:rPr dirty="0" sz="1400" spc="180">
                <a:latin typeface="Trebuchet MS"/>
                <a:cs typeface="Trebuchet MS"/>
              </a:rPr>
              <a:t>–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Partial billing </a:t>
            </a:r>
            <a:r>
              <a:rPr dirty="0" sz="1200" spc="-80">
                <a:solidFill>
                  <a:srgbClr val="FE820A"/>
                </a:solidFill>
                <a:latin typeface="Trebuchet MS"/>
                <a:cs typeface="Trebuchet MS"/>
              </a:rPr>
              <a:t>| </a:t>
            </a:r>
            <a:r>
              <a:rPr dirty="0" sz="1200" spc="-75">
                <a:solidFill>
                  <a:srgbClr val="FE820A"/>
                </a:solidFill>
                <a:latin typeface="Trebuchet MS"/>
                <a:cs typeface="Trebuchet MS"/>
              </a:rPr>
              <a:t>facility </a:t>
            </a:r>
            <a:r>
              <a:rPr dirty="0" sz="1200" spc="-45">
                <a:solidFill>
                  <a:srgbClr val="FE820A"/>
                </a:solidFill>
                <a:latin typeface="Trebuchet MS"/>
                <a:cs typeface="Trebuchet MS"/>
              </a:rPr>
              <a:t>wise </a:t>
            </a:r>
            <a:r>
              <a:rPr dirty="0" sz="1200" spc="-60">
                <a:solidFill>
                  <a:srgbClr val="FE820A"/>
                </a:solidFill>
                <a:latin typeface="Trebuchet MS"/>
                <a:cs typeface="Trebuchet MS"/>
              </a:rPr>
              <a:t>mixed </a:t>
            </a:r>
            <a:r>
              <a:rPr dirty="0" sz="1200" spc="-65">
                <a:solidFill>
                  <a:srgbClr val="FE820A"/>
                </a:solidFill>
                <a:latin typeface="Trebuchet MS"/>
                <a:cs typeface="Trebuchet MS"/>
              </a:rPr>
              <a:t>billing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0" y="5023103"/>
            <a:ext cx="1301496" cy="92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4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6352" y="94488"/>
            <a:ext cx="1447800" cy="5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359473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125">
                <a:solidFill>
                  <a:srgbClr val="010101"/>
                </a:solidFill>
              </a:rPr>
              <a:t>Comprehensive </a:t>
            </a:r>
            <a:r>
              <a:rPr dirty="0" u="none" sz="2100" spc="-100">
                <a:solidFill>
                  <a:srgbClr val="010101"/>
                </a:solidFill>
              </a:rPr>
              <a:t>Business</a:t>
            </a:r>
            <a:r>
              <a:rPr dirty="0" u="none" sz="2100" spc="-204">
                <a:solidFill>
                  <a:srgbClr val="010101"/>
                </a:solidFill>
              </a:rPr>
              <a:t> </a:t>
            </a:r>
            <a:r>
              <a:rPr dirty="0" u="none" sz="2100" spc="-105">
                <a:solidFill>
                  <a:srgbClr val="010101"/>
                </a:solidFill>
              </a:rPr>
              <a:t>Impact</a:t>
            </a:r>
            <a:endParaRPr sz="2100"/>
          </a:p>
        </p:txBody>
      </p:sp>
      <p:grpSp>
        <p:nvGrpSpPr>
          <p:cNvPr id="4" name="object 4"/>
          <p:cNvGrpSpPr/>
          <p:nvPr/>
        </p:nvGrpSpPr>
        <p:grpSpPr>
          <a:xfrm>
            <a:off x="550409" y="947051"/>
            <a:ext cx="3547745" cy="3955415"/>
            <a:chOff x="550409" y="947051"/>
            <a:chExt cx="3547745" cy="3955415"/>
          </a:xfrm>
        </p:grpSpPr>
        <p:sp>
          <p:nvSpPr>
            <p:cNvPr id="5" name="object 5"/>
            <p:cNvSpPr/>
            <p:nvPr/>
          </p:nvSpPr>
          <p:spPr>
            <a:xfrm>
              <a:off x="555171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37"/>
                  </a:moveTo>
                  <a:lnTo>
                    <a:pt x="2369" y="412103"/>
                  </a:lnTo>
                  <a:lnTo>
                    <a:pt x="9326" y="366525"/>
                  </a:lnTo>
                  <a:lnTo>
                    <a:pt x="20637" y="322533"/>
                  </a:lnTo>
                  <a:lnTo>
                    <a:pt x="36073" y="280359"/>
                  </a:lnTo>
                  <a:lnTo>
                    <a:pt x="55403" y="240232"/>
                  </a:lnTo>
                  <a:lnTo>
                    <a:pt x="78396" y="202385"/>
                  </a:lnTo>
                  <a:lnTo>
                    <a:pt x="104821" y="167046"/>
                  </a:lnTo>
                  <a:lnTo>
                    <a:pt x="134449" y="134448"/>
                  </a:lnTo>
                  <a:lnTo>
                    <a:pt x="167047" y="104821"/>
                  </a:lnTo>
                  <a:lnTo>
                    <a:pt x="202385" y="78396"/>
                  </a:lnTo>
                  <a:lnTo>
                    <a:pt x="240233" y="55403"/>
                  </a:lnTo>
                  <a:lnTo>
                    <a:pt x="280359" y="36073"/>
                  </a:lnTo>
                  <a:lnTo>
                    <a:pt x="322534" y="20637"/>
                  </a:lnTo>
                  <a:lnTo>
                    <a:pt x="366525" y="9326"/>
                  </a:lnTo>
                  <a:lnTo>
                    <a:pt x="412104" y="2369"/>
                  </a:lnTo>
                  <a:lnTo>
                    <a:pt x="459038" y="0"/>
                  </a:lnTo>
                  <a:lnTo>
                    <a:pt x="3078821" y="0"/>
                  </a:lnTo>
                  <a:lnTo>
                    <a:pt x="3125755" y="2369"/>
                  </a:lnTo>
                  <a:lnTo>
                    <a:pt x="3171334" y="9326"/>
                  </a:lnTo>
                  <a:lnTo>
                    <a:pt x="3215325" y="20637"/>
                  </a:lnTo>
                  <a:lnTo>
                    <a:pt x="3257500" y="36073"/>
                  </a:lnTo>
                  <a:lnTo>
                    <a:pt x="3297627" y="55403"/>
                  </a:lnTo>
                  <a:lnTo>
                    <a:pt x="3335475" y="78396"/>
                  </a:lnTo>
                  <a:lnTo>
                    <a:pt x="3370813" y="104821"/>
                  </a:lnTo>
                  <a:lnTo>
                    <a:pt x="3403411" y="134448"/>
                  </a:lnTo>
                  <a:lnTo>
                    <a:pt x="3433039" y="167046"/>
                  </a:lnTo>
                  <a:lnTo>
                    <a:pt x="3459464" y="202385"/>
                  </a:lnTo>
                  <a:lnTo>
                    <a:pt x="3482458" y="240232"/>
                  </a:lnTo>
                  <a:lnTo>
                    <a:pt x="3501788" y="280359"/>
                  </a:lnTo>
                  <a:lnTo>
                    <a:pt x="3517224" y="322533"/>
                  </a:lnTo>
                  <a:lnTo>
                    <a:pt x="3528535" y="366525"/>
                  </a:lnTo>
                  <a:lnTo>
                    <a:pt x="3535492" y="412103"/>
                  </a:lnTo>
                  <a:lnTo>
                    <a:pt x="3537862" y="459037"/>
                  </a:lnTo>
                  <a:lnTo>
                    <a:pt x="3537862" y="3338901"/>
                  </a:lnTo>
                  <a:lnTo>
                    <a:pt x="3535492" y="3385835"/>
                  </a:lnTo>
                  <a:lnTo>
                    <a:pt x="3528535" y="3431413"/>
                  </a:lnTo>
                  <a:lnTo>
                    <a:pt x="3517224" y="3475405"/>
                  </a:lnTo>
                  <a:lnTo>
                    <a:pt x="3501788" y="3517579"/>
                  </a:lnTo>
                  <a:lnTo>
                    <a:pt x="3482458" y="3557705"/>
                  </a:lnTo>
                  <a:lnTo>
                    <a:pt x="3459464" y="3595552"/>
                  </a:lnTo>
                  <a:lnTo>
                    <a:pt x="3433039" y="3630889"/>
                  </a:lnTo>
                  <a:lnTo>
                    <a:pt x="3403411" y="3663487"/>
                  </a:lnTo>
                  <a:lnTo>
                    <a:pt x="3370813" y="3693113"/>
                  </a:lnTo>
                  <a:lnTo>
                    <a:pt x="3335475" y="3719538"/>
                  </a:lnTo>
                  <a:lnTo>
                    <a:pt x="3297627" y="3742530"/>
                  </a:lnTo>
                  <a:lnTo>
                    <a:pt x="3257500" y="3761859"/>
                  </a:lnTo>
                  <a:lnTo>
                    <a:pt x="3215325" y="3777295"/>
                  </a:lnTo>
                  <a:lnTo>
                    <a:pt x="3171334" y="3788606"/>
                  </a:lnTo>
                  <a:lnTo>
                    <a:pt x="3125755" y="3795562"/>
                  </a:lnTo>
                  <a:lnTo>
                    <a:pt x="3078821" y="3797932"/>
                  </a:lnTo>
                  <a:lnTo>
                    <a:pt x="459038" y="3797932"/>
                  </a:lnTo>
                  <a:lnTo>
                    <a:pt x="412104" y="3795562"/>
                  </a:lnTo>
                  <a:lnTo>
                    <a:pt x="366525" y="3788606"/>
                  </a:lnTo>
                  <a:lnTo>
                    <a:pt x="322534" y="3777295"/>
                  </a:lnTo>
                  <a:lnTo>
                    <a:pt x="280359" y="3761859"/>
                  </a:lnTo>
                  <a:lnTo>
                    <a:pt x="240233" y="3742530"/>
                  </a:lnTo>
                  <a:lnTo>
                    <a:pt x="202385" y="3719538"/>
                  </a:lnTo>
                  <a:lnTo>
                    <a:pt x="167047" y="3693113"/>
                  </a:lnTo>
                  <a:lnTo>
                    <a:pt x="134449" y="3663487"/>
                  </a:lnTo>
                  <a:lnTo>
                    <a:pt x="104821" y="3630889"/>
                  </a:lnTo>
                  <a:lnTo>
                    <a:pt x="78396" y="3595552"/>
                  </a:lnTo>
                  <a:lnTo>
                    <a:pt x="55403" y="3557705"/>
                  </a:lnTo>
                  <a:lnTo>
                    <a:pt x="36073" y="3517579"/>
                  </a:lnTo>
                  <a:lnTo>
                    <a:pt x="20637" y="3475405"/>
                  </a:lnTo>
                  <a:lnTo>
                    <a:pt x="9326" y="3431413"/>
                  </a:lnTo>
                  <a:lnTo>
                    <a:pt x="2369" y="3385835"/>
                  </a:lnTo>
                  <a:lnTo>
                    <a:pt x="0" y="3338901"/>
                  </a:lnTo>
                  <a:lnTo>
                    <a:pt x="0" y="459037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5171" y="947051"/>
              <a:ext cx="2340610" cy="447675"/>
            </a:xfrm>
            <a:custGeom>
              <a:avLst/>
              <a:gdLst/>
              <a:ahLst/>
              <a:cxnLst/>
              <a:rect l="l" t="t" r="r" b="b"/>
              <a:pathLst>
                <a:path w="2340610" h="447675">
                  <a:moveTo>
                    <a:pt x="2265815" y="0"/>
                  </a:moveTo>
                  <a:lnTo>
                    <a:pt x="74613" y="0"/>
                  </a:lnTo>
                  <a:lnTo>
                    <a:pt x="45570" y="5864"/>
                  </a:lnTo>
                  <a:lnTo>
                    <a:pt x="21854" y="21856"/>
                  </a:lnTo>
                  <a:lnTo>
                    <a:pt x="5863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5863" y="402106"/>
                  </a:lnTo>
                  <a:lnTo>
                    <a:pt x="21854" y="425823"/>
                  </a:lnTo>
                  <a:lnTo>
                    <a:pt x="45570" y="441812"/>
                  </a:lnTo>
                  <a:lnTo>
                    <a:pt x="74613" y="447675"/>
                  </a:lnTo>
                  <a:lnTo>
                    <a:pt x="2265815" y="447675"/>
                  </a:lnTo>
                  <a:lnTo>
                    <a:pt x="2294860" y="441812"/>
                  </a:lnTo>
                  <a:lnTo>
                    <a:pt x="2318576" y="425823"/>
                  </a:lnTo>
                  <a:lnTo>
                    <a:pt x="2334565" y="402106"/>
                  </a:lnTo>
                  <a:lnTo>
                    <a:pt x="2340428" y="373062"/>
                  </a:lnTo>
                  <a:lnTo>
                    <a:pt x="2340428" y="74612"/>
                  </a:lnTo>
                  <a:lnTo>
                    <a:pt x="2334565" y="45573"/>
                  </a:lnTo>
                  <a:lnTo>
                    <a:pt x="2318576" y="21856"/>
                  </a:lnTo>
                  <a:lnTo>
                    <a:pt x="2294860" y="5864"/>
                  </a:lnTo>
                  <a:lnTo>
                    <a:pt x="2265815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133248" y="1060703"/>
            <a:ext cx="11842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Trebuchet MS"/>
                <a:cs typeface="Trebuchet MS"/>
              </a:rPr>
              <a:t>Operational</a:t>
            </a:r>
            <a:r>
              <a:rPr dirty="0" sz="1100" spc="-114" b="1">
                <a:latin typeface="Trebuchet MS"/>
                <a:cs typeface="Trebuchet MS"/>
              </a:rPr>
              <a:t> </a:t>
            </a:r>
            <a:r>
              <a:rPr dirty="0" sz="1100" spc="-50" b="1">
                <a:latin typeface="Trebuchet MS"/>
                <a:cs typeface="Trebuchet MS"/>
              </a:rPr>
              <a:t>Savings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14837" y="947051"/>
            <a:ext cx="3547745" cy="3955415"/>
            <a:chOff x="4414837" y="947051"/>
            <a:chExt cx="3547745" cy="3955415"/>
          </a:xfrm>
        </p:grpSpPr>
        <p:sp>
          <p:nvSpPr>
            <p:cNvPr id="9" name="object 9"/>
            <p:cNvSpPr/>
            <p:nvPr/>
          </p:nvSpPr>
          <p:spPr>
            <a:xfrm>
              <a:off x="4419600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37"/>
                  </a:moveTo>
                  <a:lnTo>
                    <a:pt x="2369" y="412103"/>
                  </a:lnTo>
                  <a:lnTo>
                    <a:pt x="9326" y="366525"/>
                  </a:lnTo>
                  <a:lnTo>
                    <a:pt x="20637" y="322533"/>
                  </a:lnTo>
                  <a:lnTo>
                    <a:pt x="36073" y="280359"/>
                  </a:lnTo>
                  <a:lnTo>
                    <a:pt x="55403" y="240232"/>
                  </a:lnTo>
                  <a:lnTo>
                    <a:pt x="78396" y="202385"/>
                  </a:lnTo>
                  <a:lnTo>
                    <a:pt x="104821" y="167046"/>
                  </a:lnTo>
                  <a:lnTo>
                    <a:pt x="134449" y="134448"/>
                  </a:lnTo>
                  <a:lnTo>
                    <a:pt x="167047" y="104821"/>
                  </a:lnTo>
                  <a:lnTo>
                    <a:pt x="202385" y="78396"/>
                  </a:lnTo>
                  <a:lnTo>
                    <a:pt x="240233" y="55403"/>
                  </a:lnTo>
                  <a:lnTo>
                    <a:pt x="280359" y="36073"/>
                  </a:lnTo>
                  <a:lnTo>
                    <a:pt x="322534" y="20637"/>
                  </a:lnTo>
                  <a:lnTo>
                    <a:pt x="366525" y="9326"/>
                  </a:lnTo>
                  <a:lnTo>
                    <a:pt x="412104" y="2369"/>
                  </a:lnTo>
                  <a:lnTo>
                    <a:pt x="459038" y="0"/>
                  </a:lnTo>
                  <a:lnTo>
                    <a:pt x="3078821" y="0"/>
                  </a:lnTo>
                  <a:lnTo>
                    <a:pt x="3125755" y="2369"/>
                  </a:lnTo>
                  <a:lnTo>
                    <a:pt x="3171334" y="9326"/>
                  </a:lnTo>
                  <a:lnTo>
                    <a:pt x="3215325" y="20637"/>
                  </a:lnTo>
                  <a:lnTo>
                    <a:pt x="3257500" y="36073"/>
                  </a:lnTo>
                  <a:lnTo>
                    <a:pt x="3297627" y="55403"/>
                  </a:lnTo>
                  <a:lnTo>
                    <a:pt x="3335475" y="78396"/>
                  </a:lnTo>
                  <a:lnTo>
                    <a:pt x="3370813" y="104821"/>
                  </a:lnTo>
                  <a:lnTo>
                    <a:pt x="3403411" y="134448"/>
                  </a:lnTo>
                  <a:lnTo>
                    <a:pt x="3433039" y="167046"/>
                  </a:lnTo>
                  <a:lnTo>
                    <a:pt x="3459464" y="202385"/>
                  </a:lnTo>
                  <a:lnTo>
                    <a:pt x="3482458" y="240232"/>
                  </a:lnTo>
                  <a:lnTo>
                    <a:pt x="3501788" y="280359"/>
                  </a:lnTo>
                  <a:lnTo>
                    <a:pt x="3517224" y="322533"/>
                  </a:lnTo>
                  <a:lnTo>
                    <a:pt x="3528535" y="366525"/>
                  </a:lnTo>
                  <a:lnTo>
                    <a:pt x="3535492" y="412103"/>
                  </a:lnTo>
                  <a:lnTo>
                    <a:pt x="3537862" y="459037"/>
                  </a:lnTo>
                  <a:lnTo>
                    <a:pt x="3537862" y="3338901"/>
                  </a:lnTo>
                  <a:lnTo>
                    <a:pt x="3535492" y="3385835"/>
                  </a:lnTo>
                  <a:lnTo>
                    <a:pt x="3528535" y="3431413"/>
                  </a:lnTo>
                  <a:lnTo>
                    <a:pt x="3517224" y="3475405"/>
                  </a:lnTo>
                  <a:lnTo>
                    <a:pt x="3501788" y="3517579"/>
                  </a:lnTo>
                  <a:lnTo>
                    <a:pt x="3482458" y="3557705"/>
                  </a:lnTo>
                  <a:lnTo>
                    <a:pt x="3459464" y="3595552"/>
                  </a:lnTo>
                  <a:lnTo>
                    <a:pt x="3433039" y="3630889"/>
                  </a:lnTo>
                  <a:lnTo>
                    <a:pt x="3403411" y="3663487"/>
                  </a:lnTo>
                  <a:lnTo>
                    <a:pt x="3370813" y="3693113"/>
                  </a:lnTo>
                  <a:lnTo>
                    <a:pt x="3335475" y="3719538"/>
                  </a:lnTo>
                  <a:lnTo>
                    <a:pt x="3297627" y="3742530"/>
                  </a:lnTo>
                  <a:lnTo>
                    <a:pt x="3257500" y="3761859"/>
                  </a:lnTo>
                  <a:lnTo>
                    <a:pt x="3215325" y="3777295"/>
                  </a:lnTo>
                  <a:lnTo>
                    <a:pt x="3171334" y="3788606"/>
                  </a:lnTo>
                  <a:lnTo>
                    <a:pt x="3125755" y="3795562"/>
                  </a:lnTo>
                  <a:lnTo>
                    <a:pt x="3078821" y="3797932"/>
                  </a:lnTo>
                  <a:lnTo>
                    <a:pt x="459038" y="3797932"/>
                  </a:lnTo>
                  <a:lnTo>
                    <a:pt x="412104" y="3795562"/>
                  </a:lnTo>
                  <a:lnTo>
                    <a:pt x="366525" y="3788606"/>
                  </a:lnTo>
                  <a:lnTo>
                    <a:pt x="322534" y="3777295"/>
                  </a:lnTo>
                  <a:lnTo>
                    <a:pt x="280359" y="3761859"/>
                  </a:lnTo>
                  <a:lnTo>
                    <a:pt x="240233" y="3742530"/>
                  </a:lnTo>
                  <a:lnTo>
                    <a:pt x="202385" y="3719538"/>
                  </a:lnTo>
                  <a:lnTo>
                    <a:pt x="167047" y="3693113"/>
                  </a:lnTo>
                  <a:lnTo>
                    <a:pt x="134449" y="3663487"/>
                  </a:lnTo>
                  <a:lnTo>
                    <a:pt x="104821" y="3630889"/>
                  </a:lnTo>
                  <a:lnTo>
                    <a:pt x="78396" y="3595552"/>
                  </a:lnTo>
                  <a:lnTo>
                    <a:pt x="55403" y="3557705"/>
                  </a:lnTo>
                  <a:lnTo>
                    <a:pt x="36073" y="3517579"/>
                  </a:lnTo>
                  <a:lnTo>
                    <a:pt x="20637" y="3475405"/>
                  </a:lnTo>
                  <a:lnTo>
                    <a:pt x="9326" y="3431413"/>
                  </a:lnTo>
                  <a:lnTo>
                    <a:pt x="2369" y="3385835"/>
                  </a:lnTo>
                  <a:lnTo>
                    <a:pt x="0" y="3338901"/>
                  </a:lnTo>
                  <a:lnTo>
                    <a:pt x="0" y="459037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9600" y="947051"/>
              <a:ext cx="2414905" cy="448309"/>
            </a:xfrm>
            <a:custGeom>
              <a:avLst/>
              <a:gdLst/>
              <a:ahLst/>
              <a:cxnLst/>
              <a:rect l="l" t="t" r="r" b="b"/>
              <a:pathLst>
                <a:path w="2414904" h="448309">
                  <a:moveTo>
                    <a:pt x="2339721" y="0"/>
                  </a:moveTo>
                  <a:lnTo>
                    <a:pt x="74612" y="0"/>
                  </a:lnTo>
                  <a:lnTo>
                    <a:pt x="45568" y="5864"/>
                  </a:lnTo>
                  <a:lnTo>
                    <a:pt x="21851" y="21856"/>
                  </a:lnTo>
                  <a:lnTo>
                    <a:pt x="5862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21851" y="425823"/>
                  </a:lnTo>
                  <a:lnTo>
                    <a:pt x="74612" y="447675"/>
                  </a:lnTo>
                  <a:lnTo>
                    <a:pt x="2339721" y="447687"/>
                  </a:lnTo>
                  <a:lnTo>
                    <a:pt x="2368765" y="441822"/>
                  </a:lnTo>
                  <a:lnTo>
                    <a:pt x="2392481" y="425829"/>
                  </a:lnTo>
                  <a:lnTo>
                    <a:pt x="2408470" y="402108"/>
                  </a:lnTo>
                  <a:lnTo>
                    <a:pt x="2414333" y="373062"/>
                  </a:lnTo>
                  <a:lnTo>
                    <a:pt x="2414333" y="74612"/>
                  </a:lnTo>
                  <a:lnTo>
                    <a:pt x="2408470" y="45573"/>
                  </a:lnTo>
                  <a:lnTo>
                    <a:pt x="2392481" y="21856"/>
                  </a:lnTo>
                  <a:lnTo>
                    <a:pt x="2368765" y="5864"/>
                  </a:lnTo>
                  <a:lnTo>
                    <a:pt x="2339721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94948" y="1060703"/>
            <a:ext cx="12642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5" b="1">
                <a:latin typeface="Trebuchet MS"/>
                <a:cs typeface="Trebuchet MS"/>
              </a:rPr>
              <a:t>Employee</a:t>
            </a:r>
            <a:r>
              <a:rPr dirty="0" sz="1100" spc="-120" b="1">
                <a:latin typeface="Trebuchet MS"/>
                <a:cs typeface="Trebuchet MS"/>
              </a:rPr>
              <a:t> </a:t>
            </a:r>
            <a:r>
              <a:rPr dirty="0" sz="1100" spc="-85" b="1">
                <a:latin typeface="Trebuchet MS"/>
                <a:cs typeface="Trebuchet MS"/>
              </a:rPr>
              <a:t>Experience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79269" y="947051"/>
            <a:ext cx="3547745" cy="3955415"/>
            <a:chOff x="8279269" y="947051"/>
            <a:chExt cx="3547745" cy="3955415"/>
          </a:xfrm>
        </p:grpSpPr>
        <p:sp>
          <p:nvSpPr>
            <p:cNvPr id="13" name="object 13"/>
            <p:cNvSpPr/>
            <p:nvPr/>
          </p:nvSpPr>
          <p:spPr>
            <a:xfrm>
              <a:off x="8284032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37"/>
                  </a:moveTo>
                  <a:lnTo>
                    <a:pt x="2369" y="412103"/>
                  </a:lnTo>
                  <a:lnTo>
                    <a:pt x="9326" y="366525"/>
                  </a:lnTo>
                  <a:lnTo>
                    <a:pt x="20637" y="322533"/>
                  </a:lnTo>
                  <a:lnTo>
                    <a:pt x="36073" y="280359"/>
                  </a:lnTo>
                  <a:lnTo>
                    <a:pt x="55403" y="240232"/>
                  </a:lnTo>
                  <a:lnTo>
                    <a:pt x="78396" y="202385"/>
                  </a:lnTo>
                  <a:lnTo>
                    <a:pt x="104821" y="167046"/>
                  </a:lnTo>
                  <a:lnTo>
                    <a:pt x="134449" y="134448"/>
                  </a:lnTo>
                  <a:lnTo>
                    <a:pt x="167047" y="104821"/>
                  </a:lnTo>
                  <a:lnTo>
                    <a:pt x="202385" y="78396"/>
                  </a:lnTo>
                  <a:lnTo>
                    <a:pt x="240233" y="55403"/>
                  </a:lnTo>
                  <a:lnTo>
                    <a:pt x="280359" y="36073"/>
                  </a:lnTo>
                  <a:lnTo>
                    <a:pt x="322534" y="20637"/>
                  </a:lnTo>
                  <a:lnTo>
                    <a:pt x="366525" y="9326"/>
                  </a:lnTo>
                  <a:lnTo>
                    <a:pt x="412104" y="2369"/>
                  </a:lnTo>
                  <a:lnTo>
                    <a:pt x="459038" y="0"/>
                  </a:lnTo>
                  <a:lnTo>
                    <a:pt x="3078821" y="0"/>
                  </a:lnTo>
                  <a:lnTo>
                    <a:pt x="3125755" y="2369"/>
                  </a:lnTo>
                  <a:lnTo>
                    <a:pt x="3171334" y="9326"/>
                  </a:lnTo>
                  <a:lnTo>
                    <a:pt x="3215325" y="20637"/>
                  </a:lnTo>
                  <a:lnTo>
                    <a:pt x="3257500" y="36073"/>
                  </a:lnTo>
                  <a:lnTo>
                    <a:pt x="3297627" y="55403"/>
                  </a:lnTo>
                  <a:lnTo>
                    <a:pt x="3335475" y="78396"/>
                  </a:lnTo>
                  <a:lnTo>
                    <a:pt x="3370813" y="104821"/>
                  </a:lnTo>
                  <a:lnTo>
                    <a:pt x="3403411" y="134448"/>
                  </a:lnTo>
                  <a:lnTo>
                    <a:pt x="3433039" y="167046"/>
                  </a:lnTo>
                  <a:lnTo>
                    <a:pt x="3459464" y="202385"/>
                  </a:lnTo>
                  <a:lnTo>
                    <a:pt x="3482458" y="240232"/>
                  </a:lnTo>
                  <a:lnTo>
                    <a:pt x="3501788" y="280359"/>
                  </a:lnTo>
                  <a:lnTo>
                    <a:pt x="3517224" y="322533"/>
                  </a:lnTo>
                  <a:lnTo>
                    <a:pt x="3528535" y="366525"/>
                  </a:lnTo>
                  <a:lnTo>
                    <a:pt x="3535492" y="412103"/>
                  </a:lnTo>
                  <a:lnTo>
                    <a:pt x="3537862" y="459037"/>
                  </a:lnTo>
                  <a:lnTo>
                    <a:pt x="3537862" y="3338901"/>
                  </a:lnTo>
                  <a:lnTo>
                    <a:pt x="3535492" y="3385835"/>
                  </a:lnTo>
                  <a:lnTo>
                    <a:pt x="3528535" y="3431413"/>
                  </a:lnTo>
                  <a:lnTo>
                    <a:pt x="3517224" y="3475405"/>
                  </a:lnTo>
                  <a:lnTo>
                    <a:pt x="3501788" y="3517579"/>
                  </a:lnTo>
                  <a:lnTo>
                    <a:pt x="3482458" y="3557705"/>
                  </a:lnTo>
                  <a:lnTo>
                    <a:pt x="3459464" y="3595552"/>
                  </a:lnTo>
                  <a:lnTo>
                    <a:pt x="3433039" y="3630889"/>
                  </a:lnTo>
                  <a:lnTo>
                    <a:pt x="3403411" y="3663487"/>
                  </a:lnTo>
                  <a:lnTo>
                    <a:pt x="3370813" y="3693113"/>
                  </a:lnTo>
                  <a:lnTo>
                    <a:pt x="3335475" y="3719538"/>
                  </a:lnTo>
                  <a:lnTo>
                    <a:pt x="3297627" y="3742530"/>
                  </a:lnTo>
                  <a:lnTo>
                    <a:pt x="3257500" y="3761859"/>
                  </a:lnTo>
                  <a:lnTo>
                    <a:pt x="3215325" y="3777295"/>
                  </a:lnTo>
                  <a:lnTo>
                    <a:pt x="3171334" y="3788606"/>
                  </a:lnTo>
                  <a:lnTo>
                    <a:pt x="3125755" y="3795562"/>
                  </a:lnTo>
                  <a:lnTo>
                    <a:pt x="3078821" y="3797932"/>
                  </a:lnTo>
                  <a:lnTo>
                    <a:pt x="459038" y="3797932"/>
                  </a:lnTo>
                  <a:lnTo>
                    <a:pt x="412104" y="3795562"/>
                  </a:lnTo>
                  <a:lnTo>
                    <a:pt x="366525" y="3788606"/>
                  </a:lnTo>
                  <a:lnTo>
                    <a:pt x="322534" y="3777295"/>
                  </a:lnTo>
                  <a:lnTo>
                    <a:pt x="280359" y="3761859"/>
                  </a:lnTo>
                  <a:lnTo>
                    <a:pt x="240233" y="3742530"/>
                  </a:lnTo>
                  <a:lnTo>
                    <a:pt x="202385" y="3719538"/>
                  </a:lnTo>
                  <a:lnTo>
                    <a:pt x="167047" y="3693113"/>
                  </a:lnTo>
                  <a:lnTo>
                    <a:pt x="134449" y="3663487"/>
                  </a:lnTo>
                  <a:lnTo>
                    <a:pt x="104821" y="3630889"/>
                  </a:lnTo>
                  <a:lnTo>
                    <a:pt x="78396" y="3595552"/>
                  </a:lnTo>
                  <a:lnTo>
                    <a:pt x="55403" y="3557705"/>
                  </a:lnTo>
                  <a:lnTo>
                    <a:pt x="36073" y="3517579"/>
                  </a:lnTo>
                  <a:lnTo>
                    <a:pt x="20637" y="3475405"/>
                  </a:lnTo>
                  <a:lnTo>
                    <a:pt x="9326" y="3431413"/>
                  </a:lnTo>
                  <a:lnTo>
                    <a:pt x="2369" y="3385835"/>
                  </a:lnTo>
                  <a:lnTo>
                    <a:pt x="0" y="3338901"/>
                  </a:lnTo>
                  <a:lnTo>
                    <a:pt x="0" y="459037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84032" y="947051"/>
              <a:ext cx="2414905" cy="448309"/>
            </a:xfrm>
            <a:custGeom>
              <a:avLst/>
              <a:gdLst/>
              <a:ahLst/>
              <a:cxnLst/>
              <a:rect l="l" t="t" r="r" b="b"/>
              <a:pathLst>
                <a:path w="2414904" h="448309">
                  <a:moveTo>
                    <a:pt x="2339721" y="0"/>
                  </a:moveTo>
                  <a:lnTo>
                    <a:pt x="74612" y="0"/>
                  </a:lnTo>
                  <a:lnTo>
                    <a:pt x="45568" y="5864"/>
                  </a:lnTo>
                  <a:lnTo>
                    <a:pt x="21851" y="21856"/>
                  </a:lnTo>
                  <a:lnTo>
                    <a:pt x="5862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21851" y="425823"/>
                  </a:lnTo>
                  <a:lnTo>
                    <a:pt x="74612" y="447675"/>
                  </a:lnTo>
                  <a:lnTo>
                    <a:pt x="2339721" y="447687"/>
                  </a:lnTo>
                  <a:lnTo>
                    <a:pt x="2368765" y="441822"/>
                  </a:lnTo>
                  <a:lnTo>
                    <a:pt x="2392481" y="425829"/>
                  </a:lnTo>
                  <a:lnTo>
                    <a:pt x="2408470" y="402108"/>
                  </a:lnTo>
                  <a:lnTo>
                    <a:pt x="2414333" y="373062"/>
                  </a:lnTo>
                  <a:lnTo>
                    <a:pt x="2414333" y="74612"/>
                  </a:lnTo>
                  <a:lnTo>
                    <a:pt x="2408470" y="45573"/>
                  </a:lnTo>
                  <a:lnTo>
                    <a:pt x="2392481" y="21856"/>
                  </a:lnTo>
                  <a:lnTo>
                    <a:pt x="2368765" y="5864"/>
                  </a:lnTo>
                  <a:lnTo>
                    <a:pt x="2339721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853817" y="1060703"/>
            <a:ext cx="12750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5" b="1">
                <a:latin typeface="Trebuchet MS"/>
                <a:cs typeface="Trebuchet MS"/>
              </a:rPr>
              <a:t>Environmental</a:t>
            </a:r>
            <a:r>
              <a:rPr dirty="0" sz="1100" spc="-110" b="1">
                <a:latin typeface="Trebuchet MS"/>
                <a:cs typeface="Trebuchet MS"/>
              </a:rPr>
              <a:t> </a:t>
            </a:r>
            <a:r>
              <a:rPr dirty="0" sz="1100" spc="-80" b="1">
                <a:latin typeface="Trebuchet MS"/>
                <a:cs typeface="Trebuchet MS"/>
              </a:rPr>
              <a:t>Factor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591" y="1639315"/>
            <a:ext cx="3178810" cy="283591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298450" marR="163830" indent="-285750">
              <a:lnSpc>
                <a:spcPct val="103899"/>
              </a:lnSpc>
              <a:spcBef>
                <a:spcPts val="4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Number </a:t>
            </a:r>
            <a:r>
              <a:rPr dirty="0" sz="1200" spc="-50" b="1">
                <a:solidFill>
                  <a:srgbClr val="7F7F7F"/>
                </a:solidFill>
                <a:latin typeface="Trebuchet MS"/>
                <a:cs typeface="Trebuchet MS"/>
              </a:rPr>
              <a:t>of </a:t>
            </a:r>
            <a:r>
              <a:rPr dirty="0" sz="1200" spc="-60" b="1">
                <a:solidFill>
                  <a:srgbClr val="7F7F7F"/>
                </a:solidFill>
                <a:latin typeface="Trebuchet MS"/>
                <a:cs typeface="Trebuchet MS"/>
              </a:rPr>
              <a:t>Routes </a:t>
            </a:r>
            <a:r>
              <a:rPr dirty="0" sz="1000" spc="-5" i="1">
                <a:solidFill>
                  <a:srgbClr val="663300"/>
                </a:solidFill>
                <a:latin typeface="Carlito"/>
                <a:cs typeface="Carlito"/>
              </a:rPr>
              <a:t>(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Reduction by 3-4% in</a:t>
            </a:r>
            <a:r>
              <a:rPr dirty="0" sz="1000" spc="-120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routing 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cost)</a:t>
            </a:r>
            <a:endParaRPr sz="10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Vehicle </a:t>
            </a: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Seat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Utilization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(Approx. increase by</a:t>
            </a:r>
            <a:r>
              <a:rPr dirty="0" sz="1000" spc="-65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5-6%)</a:t>
            </a:r>
            <a:endParaRPr sz="1000">
              <a:latin typeface="Carlito"/>
              <a:cs typeface="Carlito"/>
            </a:endParaRPr>
          </a:p>
          <a:p>
            <a:pPr marL="298450" marR="43180" indent="-285750">
              <a:lnSpc>
                <a:spcPct val="103899"/>
              </a:lnSpc>
              <a:spcBef>
                <a:spcPts val="905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Employee </a:t>
            </a:r>
            <a:r>
              <a:rPr dirty="0" sz="1200" spc="-25" b="1">
                <a:solidFill>
                  <a:srgbClr val="7F7F7F"/>
                </a:solidFill>
                <a:latin typeface="Trebuchet MS"/>
                <a:cs typeface="Trebuchet MS"/>
              </a:rPr>
              <a:t>No </a:t>
            </a:r>
            <a:r>
              <a:rPr dirty="0" sz="1200" spc="-50" b="1">
                <a:solidFill>
                  <a:srgbClr val="7F7F7F"/>
                </a:solidFill>
                <a:latin typeface="Trebuchet MS"/>
                <a:cs typeface="Trebuchet MS"/>
              </a:rPr>
              <a:t>Show </a:t>
            </a: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Optimization</a:t>
            </a:r>
            <a:r>
              <a:rPr dirty="0" sz="1200" spc="-27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(Reduction by 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5-6%)</a:t>
            </a:r>
            <a:endParaRPr sz="1000">
              <a:latin typeface="Carlito"/>
              <a:cs typeface="Carlito"/>
            </a:endParaRPr>
          </a:p>
          <a:p>
            <a:pPr marL="298450" marR="454659" indent="-285750">
              <a:lnSpc>
                <a:spcPct val="103899"/>
              </a:lnSpc>
              <a:spcBef>
                <a:spcPts val="85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Rostering </a:t>
            </a:r>
            <a:r>
              <a:rPr dirty="0" sz="1200" spc="-85" b="1">
                <a:solidFill>
                  <a:srgbClr val="7F7F7F"/>
                </a:solidFill>
                <a:latin typeface="Trebuchet MS"/>
                <a:cs typeface="Trebuchet MS"/>
              </a:rPr>
              <a:t>Efficiency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(3-4% time saving and 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reduction in manual</a:t>
            </a:r>
            <a:r>
              <a:rPr dirty="0" sz="1000" spc="-15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effort)</a:t>
            </a:r>
            <a:endParaRPr sz="10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55" b="1">
                <a:solidFill>
                  <a:srgbClr val="7F7F7F"/>
                </a:solidFill>
                <a:latin typeface="Trebuchet MS"/>
                <a:cs typeface="Trebuchet MS"/>
              </a:rPr>
              <a:t>Obtaining </a:t>
            </a:r>
            <a:r>
              <a:rPr dirty="0" sz="1200" spc="-60" b="1">
                <a:solidFill>
                  <a:srgbClr val="7F7F7F"/>
                </a:solidFill>
                <a:latin typeface="Trebuchet MS"/>
                <a:cs typeface="Trebuchet MS"/>
              </a:rPr>
              <a:t>operational</a:t>
            </a:r>
            <a:r>
              <a:rPr dirty="0" sz="1200" spc="-12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flexibility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35" b="1">
                <a:solidFill>
                  <a:srgbClr val="7F7F7F"/>
                </a:solidFill>
                <a:latin typeface="Trebuchet MS"/>
                <a:cs typeface="Trebuchet MS"/>
              </a:rPr>
              <a:t>Maintain</a:t>
            </a:r>
            <a:r>
              <a:rPr dirty="0" sz="1200" spc="-9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transparency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055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DST</a:t>
            </a:r>
            <a:r>
              <a:rPr dirty="0" sz="1200" spc="-85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Shift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Process </a:t>
            </a:r>
            <a:r>
              <a:rPr dirty="0" sz="1200" spc="-60" b="1">
                <a:solidFill>
                  <a:srgbClr val="7F7F7F"/>
                </a:solidFill>
                <a:latin typeface="Trebuchet MS"/>
                <a:cs typeface="Trebuchet MS"/>
              </a:rPr>
              <a:t>wise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live</a:t>
            </a:r>
            <a:r>
              <a:rPr dirty="0" sz="1200" spc="-155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tracking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75517" y="1639315"/>
            <a:ext cx="2840355" cy="287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298450" marR="5080" indent="-285750">
              <a:lnSpc>
                <a:spcPct val="103299"/>
              </a:lnSpc>
              <a:spcBef>
                <a:spcPts val="5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Improvement in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employee </a:t>
            </a:r>
            <a:r>
              <a:rPr dirty="0" sz="1200" spc="-60" b="1">
                <a:solidFill>
                  <a:srgbClr val="7F7F7F"/>
                </a:solidFill>
                <a:latin typeface="Trebuchet MS"/>
                <a:cs typeface="Trebuchet MS"/>
              </a:rPr>
              <a:t>satisfaction</a:t>
            </a:r>
            <a:r>
              <a:rPr dirty="0" sz="1200" spc="-18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(  </a:t>
            </a:r>
            <a:r>
              <a:rPr dirty="0" sz="1200" spc="-80" b="1">
                <a:solidFill>
                  <a:srgbClr val="7F7F7F"/>
                </a:solidFill>
                <a:latin typeface="Trebuchet MS"/>
                <a:cs typeface="Trebuchet MS"/>
              </a:rPr>
              <a:t>ESAT)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Enhanced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employee</a:t>
            </a:r>
            <a:r>
              <a:rPr dirty="0" sz="1200" spc="-145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80" b="1">
                <a:solidFill>
                  <a:srgbClr val="7F7F7F"/>
                </a:solidFill>
                <a:latin typeface="Trebuchet MS"/>
                <a:cs typeface="Trebuchet MS"/>
              </a:rPr>
              <a:t>security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055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35" b="1">
                <a:solidFill>
                  <a:srgbClr val="7F7F7F"/>
                </a:solidFill>
                <a:latin typeface="Trebuchet MS"/>
                <a:cs typeface="Trebuchet MS"/>
              </a:rPr>
              <a:t>Multiple </a:t>
            </a:r>
            <a:r>
              <a:rPr dirty="0" sz="1200" spc="-55" b="1">
                <a:solidFill>
                  <a:srgbClr val="7F7F7F"/>
                </a:solidFill>
                <a:latin typeface="Trebuchet MS"/>
                <a:cs typeface="Trebuchet MS"/>
              </a:rPr>
              <a:t>Onboarding</a:t>
            </a:r>
            <a:r>
              <a:rPr dirty="0" sz="1200" spc="-20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7F7F7F"/>
                </a:solidFill>
                <a:latin typeface="Trebuchet MS"/>
                <a:cs typeface="Trebuchet MS"/>
              </a:rPr>
              <a:t>Option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Ease </a:t>
            </a:r>
            <a:r>
              <a:rPr dirty="0" sz="1200" spc="-50" b="1">
                <a:solidFill>
                  <a:srgbClr val="7F7F7F"/>
                </a:solidFill>
                <a:latin typeface="Trebuchet MS"/>
                <a:cs typeface="Trebuchet MS"/>
              </a:rPr>
              <a:t>of</a:t>
            </a:r>
            <a:r>
              <a:rPr dirty="0" sz="1200" spc="-125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7F7F7F"/>
                </a:solidFill>
                <a:latin typeface="Trebuchet MS"/>
                <a:cs typeface="Trebuchet MS"/>
              </a:rPr>
              <a:t>Use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90" b="1">
                <a:solidFill>
                  <a:srgbClr val="7F7F7F"/>
                </a:solidFill>
                <a:latin typeface="Trebuchet MS"/>
                <a:cs typeface="Trebuchet MS"/>
              </a:rPr>
              <a:t>Feedback </a:t>
            </a:r>
            <a:r>
              <a:rPr dirty="0" sz="1200" spc="-55" b="1">
                <a:solidFill>
                  <a:srgbClr val="7F7F7F"/>
                </a:solidFill>
                <a:latin typeface="Trebuchet MS"/>
                <a:cs typeface="Trebuchet MS"/>
              </a:rPr>
              <a:t>Option </a:t>
            </a:r>
            <a:r>
              <a:rPr dirty="0" sz="1200" spc="-5" b="1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dirty="0" sz="1200" spc="-80" b="1">
                <a:solidFill>
                  <a:srgbClr val="7F7F7F"/>
                </a:solidFill>
                <a:latin typeface="Trebuchet MS"/>
                <a:cs typeface="Trebuchet MS"/>
              </a:rPr>
              <a:t>driver</a:t>
            </a:r>
            <a:r>
              <a:rPr dirty="0" sz="1200" spc="-20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rating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08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Smart</a:t>
            </a:r>
            <a:r>
              <a:rPr dirty="0" sz="1200" spc="-95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Request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85" b="1">
                <a:solidFill>
                  <a:srgbClr val="7F7F7F"/>
                </a:solidFill>
                <a:latin typeface="Trebuchet MS"/>
                <a:cs typeface="Trebuchet MS"/>
              </a:rPr>
              <a:t>Female </a:t>
            </a:r>
            <a:r>
              <a:rPr dirty="0" sz="1200" spc="-95" b="1">
                <a:solidFill>
                  <a:srgbClr val="7F7F7F"/>
                </a:solidFill>
                <a:latin typeface="Trebuchet MS"/>
                <a:cs typeface="Trebuchet MS"/>
              </a:rPr>
              <a:t>Live</a:t>
            </a:r>
            <a:r>
              <a:rPr dirty="0" sz="1200" spc="-11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tracking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Late-stay</a:t>
            </a:r>
            <a:r>
              <a:rPr dirty="0" sz="1200" spc="-10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60" b="1">
                <a:solidFill>
                  <a:srgbClr val="7F7F7F"/>
                </a:solidFill>
                <a:latin typeface="Trebuchet MS"/>
                <a:cs typeface="Trebuchet MS"/>
              </a:rPr>
              <a:t>Shifts</a:t>
            </a:r>
            <a:endParaRPr sz="12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35" b="1">
                <a:solidFill>
                  <a:srgbClr val="7F7F7F"/>
                </a:solidFill>
                <a:latin typeface="Trebuchet MS"/>
                <a:cs typeface="Trebuchet MS"/>
              </a:rPr>
              <a:t>IVR </a:t>
            </a:r>
            <a:r>
              <a:rPr dirty="0" sz="1200" spc="-55" b="1">
                <a:solidFill>
                  <a:srgbClr val="7F7F7F"/>
                </a:solidFill>
                <a:latin typeface="Trebuchet MS"/>
                <a:cs typeface="Trebuchet MS"/>
              </a:rPr>
              <a:t>and </a:t>
            </a: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Number </a:t>
            </a:r>
            <a:r>
              <a:rPr dirty="0" sz="1200" spc="-30" b="1">
                <a:solidFill>
                  <a:srgbClr val="7F7F7F"/>
                </a:solidFill>
                <a:latin typeface="Trebuchet MS"/>
                <a:cs typeface="Trebuchet MS"/>
              </a:rPr>
              <a:t>Masking</a:t>
            </a:r>
            <a:r>
              <a:rPr dirty="0" sz="1200" spc="-200" b="1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facility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32088" y="1520443"/>
            <a:ext cx="2997200" cy="117284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Phone Calls </a:t>
            </a:r>
            <a:r>
              <a:rPr dirty="0" sz="1000" i="1">
                <a:solidFill>
                  <a:srgbClr val="4C847A"/>
                </a:solidFill>
                <a:latin typeface="Carlito"/>
                <a:cs typeface="Carlito"/>
              </a:rPr>
              <a:t>(90%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reduction in phone</a:t>
            </a:r>
            <a:r>
              <a:rPr dirty="0" sz="1000" spc="-85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calls)</a:t>
            </a:r>
            <a:endParaRPr sz="1000">
              <a:latin typeface="Carlito"/>
              <a:cs typeface="Carlito"/>
            </a:endParaRPr>
          </a:p>
          <a:p>
            <a:pPr marL="298450" marR="5080" indent="-285750">
              <a:lnSpc>
                <a:spcPct val="89000"/>
              </a:lnSpc>
              <a:spcBef>
                <a:spcPts val="994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Stationery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(Approx. </a:t>
            </a:r>
            <a:r>
              <a:rPr dirty="0" sz="1000" i="1">
                <a:solidFill>
                  <a:srgbClr val="4C847A"/>
                </a:solidFill>
                <a:latin typeface="Carlito"/>
                <a:cs typeface="Carlito"/>
              </a:rPr>
              <a:t>90%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cost reduction in printing 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trip sheet if site opt for going</a:t>
            </a:r>
            <a:r>
              <a:rPr dirty="0" sz="1000" spc="-20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paperless)</a:t>
            </a:r>
            <a:endParaRPr sz="1000">
              <a:latin typeface="Carlito"/>
              <a:cs typeface="Carlito"/>
            </a:endParaRPr>
          </a:p>
          <a:p>
            <a:pPr marL="298450" marR="33655" indent="-285750">
              <a:lnSpc>
                <a:spcPct val="89000"/>
              </a:lnSpc>
              <a:spcBef>
                <a:spcPts val="1065"/>
              </a:spcBef>
              <a:buFont typeface="Courier New"/>
              <a:buChar char="o"/>
              <a:tabLst>
                <a:tab pos="297815" algn="l"/>
                <a:tab pos="298450" algn="l"/>
              </a:tabLst>
            </a:pPr>
            <a:r>
              <a:rPr dirty="0" sz="1200" spc="-65" b="1">
                <a:solidFill>
                  <a:srgbClr val="7F7F7F"/>
                </a:solidFill>
                <a:latin typeface="Trebuchet MS"/>
                <a:cs typeface="Trebuchet MS"/>
              </a:rPr>
              <a:t>Carbon </a:t>
            </a:r>
            <a:r>
              <a:rPr dirty="0" sz="1200" spc="-75" b="1">
                <a:solidFill>
                  <a:srgbClr val="7F7F7F"/>
                </a:solidFill>
                <a:latin typeface="Trebuchet MS"/>
                <a:cs typeface="Trebuchet MS"/>
              </a:rPr>
              <a:t>Fort-print </a:t>
            </a:r>
            <a:r>
              <a:rPr dirty="0" sz="1200" spc="-70" b="1">
                <a:solidFill>
                  <a:srgbClr val="7F7F7F"/>
                </a:solidFill>
                <a:latin typeface="Trebuchet MS"/>
                <a:cs typeface="Trebuchet MS"/>
              </a:rPr>
              <a:t>Reduction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(Reduction by </a:t>
            </a:r>
            <a:r>
              <a:rPr dirty="0" sz="1000" i="1">
                <a:solidFill>
                  <a:srgbClr val="4C847A"/>
                </a:solidFill>
                <a:latin typeface="Carlito"/>
                <a:cs typeface="Carlito"/>
              </a:rPr>
              <a:t>1-  </a:t>
            </a:r>
            <a:r>
              <a:rPr dirty="0" sz="1000" i="1">
                <a:solidFill>
                  <a:srgbClr val="4C847A"/>
                </a:solidFill>
                <a:latin typeface="Carlito"/>
                <a:cs typeface="Carlito"/>
              </a:rPr>
              <a:t>2%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in route reduction Less vehicles on the</a:t>
            </a:r>
            <a:r>
              <a:rPr dirty="0" sz="1000" spc="-35" i="1">
                <a:solidFill>
                  <a:srgbClr val="4C847A"/>
                </a:solidFill>
                <a:latin typeface="Carlito"/>
                <a:cs typeface="Carlito"/>
              </a:rPr>
              <a:t> </a:t>
            </a:r>
            <a:r>
              <a:rPr dirty="0" sz="1000" spc="-5" i="1">
                <a:solidFill>
                  <a:srgbClr val="4C847A"/>
                </a:solidFill>
                <a:latin typeface="Carlito"/>
                <a:cs typeface="Carlito"/>
              </a:rPr>
              <a:t>road)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3807" y="5676440"/>
            <a:ext cx="11324590" cy="749300"/>
          </a:xfrm>
          <a:custGeom>
            <a:avLst/>
            <a:gdLst/>
            <a:ahLst/>
            <a:cxnLst/>
            <a:rect l="l" t="t" r="r" b="b"/>
            <a:pathLst>
              <a:path w="11324590" h="749300">
                <a:moveTo>
                  <a:pt x="0" y="124861"/>
                </a:moveTo>
                <a:lnTo>
                  <a:pt x="9812" y="76259"/>
                </a:lnTo>
                <a:lnTo>
                  <a:pt x="36570" y="36570"/>
                </a:lnTo>
                <a:lnTo>
                  <a:pt x="76258" y="9812"/>
                </a:lnTo>
                <a:lnTo>
                  <a:pt x="124860" y="0"/>
                </a:lnTo>
                <a:lnTo>
                  <a:pt x="11199506" y="0"/>
                </a:lnTo>
                <a:lnTo>
                  <a:pt x="11248131" y="9812"/>
                </a:lnTo>
                <a:lnTo>
                  <a:pt x="11287831" y="36570"/>
                </a:lnTo>
                <a:lnTo>
                  <a:pt x="11314593" y="76259"/>
                </a:lnTo>
                <a:lnTo>
                  <a:pt x="11324406" y="124861"/>
                </a:lnTo>
                <a:lnTo>
                  <a:pt x="11324406" y="624280"/>
                </a:lnTo>
                <a:lnTo>
                  <a:pt x="11314593" y="672881"/>
                </a:lnTo>
                <a:lnTo>
                  <a:pt x="11287831" y="712570"/>
                </a:lnTo>
                <a:lnTo>
                  <a:pt x="11248131" y="739329"/>
                </a:lnTo>
                <a:lnTo>
                  <a:pt x="11199506" y="749141"/>
                </a:lnTo>
                <a:lnTo>
                  <a:pt x="124860" y="749141"/>
                </a:lnTo>
                <a:lnTo>
                  <a:pt x="76258" y="739329"/>
                </a:lnTo>
                <a:lnTo>
                  <a:pt x="36570" y="712570"/>
                </a:lnTo>
                <a:lnTo>
                  <a:pt x="9812" y="672881"/>
                </a:lnTo>
                <a:lnTo>
                  <a:pt x="0" y="624280"/>
                </a:lnTo>
                <a:lnTo>
                  <a:pt x="0" y="124861"/>
                </a:lnTo>
                <a:close/>
              </a:path>
            </a:pathLst>
          </a:custGeom>
          <a:ln w="9525">
            <a:solidFill>
              <a:srgbClr val="C7C1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49103" y="5734811"/>
            <a:ext cx="6487795" cy="61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 b="1">
                <a:latin typeface="Trebuchet MS"/>
                <a:cs typeface="Trebuchet MS"/>
              </a:rPr>
              <a:t>Note:</a:t>
            </a:r>
            <a:endParaRPr sz="1400"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184150" algn="l"/>
              </a:tabLst>
            </a:pPr>
            <a:r>
              <a:rPr dirty="0" sz="1200" spc="-55">
                <a:latin typeface="Trebuchet MS"/>
                <a:cs typeface="Trebuchet MS"/>
              </a:rPr>
              <a:t>These </a:t>
            </a:r>
            <a:r>
              <a:rPr dirty="0" sz="1200" spc="-60">
                <a:latin typeface="Trebuchet MS"/>
                <a:cs typeface="Trebuchet MS"/>
              </a:rPr>
              <a:t>data </a:t>
            </a:r>
            <a:r>
              <a:rPr dirty="0" sz="1200" spc="-45">
                <a:latin typeface="Trebuchet MS"/>
                <a:cs typeface="Trebuchet MS"/>
              </a:rPr>
              <a:t>points </a:t>
            </a:r>
            <a:r>
              <a:rPr dirty="0" sz="1200" spc="-60">
                <a:latin typeface="Trebuchet MS"/>
                <a:cs typeface="Trebuchet MS"/>
              </a:rPr>
              <a:t>are </a:t>
            </a:r>
            <a:r>
              <a:rPr dirty="0" sz="1200" spc="-50">
                <a:latin typeface="Trebuchet MS"/>
                <a:cs typeface="Trebuchet MS"/>
              </a:rPr>
              <a:t>from </a:t>
            </a:r>
            <a:r>
              <a:rPr dirty="0" sz="1200" spc="-30">
                <a:latin typeface="Trebuchet MS"/>
                <a:cs typeface="Trebuchet MS"/>
              </a:rPr>
              <a:t>our </a:t>
            </a:r>
            <a:r>
              <a:rPr dirty="0" sz="1200" spc="-65">
                <a:latin typeface="Trebuchet MS"/>
                <a:cs typeface="Trebuchet MS"/>
              </a:rPr>
              <a:t>experience </a:t>
            </a:r>
            <a:r>
              <a:rPr dirty="0" sz="1200" spc="-30">
                <a:latin typeface="Trebuchet MS"/>
                <a:cs typeface="Trebuchet MS"/>
              </a:rPr>
              <a:t>&amp; </a:t>
            </a:r>
            <a:r>
              <a:rPr dirty="0" sz="1200" spc="-50">
                <a:latin typeface="Trebuchet MS"/>
                <a:cs typeface="Trebuchet MS"/>
              </a:rPr>
              <a:t>industry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standards.</a:t>
            </a:r>
            <a:endParaRPr sz="1200"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75"/>
              </a:spcBef>
              <a:buFont typeface="Courier New"/>
              <a:buChar char="o"/>
              <a:tabLst>
                <a:tab pos="184150" algn="l"/>
              </a:tabLst>
            </a:pPr>
            <a:r>
              <a:rPr dirty="0" sz="1200" spc="-60">
                <a:latin typeface="Trebuchet MS"/>
                <a:cs typeface="Trebuchet MS"/>
              </a:rPr>
              <a:t>Percentage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of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savings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will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totally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dependent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actual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operations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usage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tool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ground.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27144" y="5046062"/>
            <a:ext cx="1233170" cy="758825"/>
          </a:xfrm>
          <a:custGeom>
            <a:avLst/>
            <a:gdLst/>
            <a:ahLst/>
            <a:cxnLst/>
            <a:rect l="l" t="t" r="r" b="b"/>
            <a:pathLst>
              <a:path w="1233170" h="758825">
                <a:moveTo>
                  <a:pt x="795667" y="649732"/>
                </a:moveTo>
                <a:lnTo>
                  <a:pt x="486155" y="649732"/>
                </a:lnTo>
                <a:lnTo>
                  <a:pt x="487514" y="653803"/>
                </a:lnTo>
                <a:lnTo>
                  <a:pt x="487755" y="659744"/>
                </a:lnTo>
                <a:lnTo>
                  <a:pt x="511653" y="705323"/>
                </a:lnTo>
                <a:lnTo>
                  <a:pt x="546029" y="735261"/>
                </a:lnTo>
                <a:lnTo>
                  <a:pt x="589329" y="753566"/>
                </a:lnTo>
                <a:lnTo>
                  <a:pt x="638197" y="758821"/>
                </a:lnTo>
                <a:lnTo>
                  <a:pt x="689279" y="749608"/>
                </a:lnTo>
                <a:lnTo>
                  <a:pt x="733481" y="728083"/>
                </a:lnTo>
                <a:lnTo>
                  <a:pt x="768493" y="697240"/>
                </a:lnTo>
                <a:lnTo>
                  <a:pt x="792789" y="659683"/>
                </a:lnTo>
                <a:lnTo>
                  <a:pt x="795667" y="649732"/>
                </a:lnTo>
                <a:close/>
              </a:path>
              <a:path w="1233170" h="758825">
                <a:moveTo>
                  <a:pt x="799022" y="638132"/>
                </a:moveTo>
                <a:lnTo>
                  <a:pt x="207517" y="638132"/>
                </a:lnTo>
                <a:lnTo>
                  <a:pt x="231861" y="673659"/>
                </a:lnTo>
                <a:lnTo>
                  <a:pt x="266213" y="699580"/>
                </a:lnTo>
                <a:lnTo>
                  <a:pt x="307762" y="714876"/>
                </a:lnTo>
                <a:lnTo>
                  <a:pt x="353696" y="718526"/>
                </a:lnTo>
                <a:lnTo>
                  <a:pt x="401205" y="709509"/>
                </a:lnTo>
                <a:lnTo>
                  <a:pt x="426614" y="698900"/>
                </a:lnTo>
                <a:lnTo>
                  <a:pt x="449352" y="685083"/>
                </a:lnTo>
                <a:lnTo>
                  <a:pt x="469254" y="668534"/>
                </a:lnTo>
                <a:lnTo>
                  <a:pt x="486155" y="649732"/>
                </a:lnTo>
                <a:lnTo>
                  <a:pt x="795667" y="649732"/>
                </a:lnTo>
                <a:lnTo>
                  <a:pt x="799022" y="638132"/>
                </a:lnTo>
                <a:close/>
              </a:path>
              <a:path w="1233170" h="758825">
                <a:moveTo>
                  <a:pt x="288252" y="134306"/>
                </a:moveTo>
                <a:lnTo>
                  <a:pt x="247801" y="142840"/>
                </a:lnTo>
                <a:lnTo>
                  <a:pt x="201319" y="165952"/>
                </a:lnTo>
                <a:lnTo>
                  <a:pt x="165254" y="199347"/>
                </a:lnTo>
                <a:lnTo>
                  <a:pt x="141449" y="239884"/>
                </a:lnTo>
                <a:lnTo>
                  <a:pt x="131749" y="284423"/>
                </a:lnTo>
                <a:lnTo>
                  <a:pt x="137997" y="329822"/>
                </a:lnTo>
                <a:lnTo>
                  <a:pt x="140921" y="337658"/>
                </a:lnTo>
                <a:lnTo>
                  <a:pt x="144338" y="345048"/>
                </a:lnTo>
                <a:lnTo>
                  <a:pt x="148331" y="352244"/>
                </a:lnTo>
                <a:lnTo>
                  <a:pt x="152983" y="359502"/>
                </a:lnTo>
                <a:lnTo>
                  <a:pt x="143353" y="360715"/>
                </a:lnTo>
                <a:lnTo>
                  <a:pt x="69569" y="390336"/>
                </a:lnTo>
                <a:lnTo>
                  <a:pt x="33504" y="423731"/>
                </a:lnTo>
                <a:lnTo>
                  <a:pt x="9699" y="464269"/>
                </a:lnTo>
                <a:lnTo>
                  <a:pt x="0" y="508808"/>
                </a:lnTo>
                <a:lnTo>
                  <a:pt x="6247" y="554209"/>
                </a:lnTo>
                <a:lnTo>
                  <a:pt x="28348" y="594360"/>
                </a:lnTo>
                <a:lnTo>
                  <a:pt x="62728" y="624298"/>
                </a:lnTo>
                <a:lnTo>
                  <a:pt x="106029" y="642604"/>
                </a:lnTo>
                <a:lnTo>
                  <a:pt x="154899" y="647859"/>
                </a:lnTo>
                <a:lnTo>
                  <a:pt x="205980" y="638645"/>
                </a:lnTo>
                <a:lnTo>
                  <a:pt x="207517" y="638132"/>
                </a:lnTo>
                <a:lnTo>
                  <a:pt x="799022" y="638132"/>
                </a:lnTo>
                <a:lnTo>
                  <a:pt x="804841" y="618014"/>
                </a:lnTo>
                <a:lnTo>
                  <a:pt x="803121" y="574835"/>
                </a:lnTo>
                <a:lnTo>
                  <a:pt x="974763" y="574835"/>
                </a:lnTo>
                <a:lnTo>
                  <a:pt x="991838" y="566345"/>
                </a:lnTo>
                <a:lnTo>
                  <a:pt x="1027899" y="532948"/>
                </a:lnTo>
                <a:lnTo>
                  <a:pt x="1051702" y="492408"/>
                </a:lnTo>
                <a:lnTo>
                  <a:pt x="1061401" y="447866"/>
                </a:lnTo>
                <a:lnTo>
                  <a:pt x="1055153" y="402466"/>
                </a:lnTo>
                <a:lnTo>
                  <a:pt x="1051102" y="390249"/>
                </a:lnTo>
                <a:lnTo>
                  <a:pt x="1067147" y="390230"/>
                </a:lnTo>
                <a:lnTo>
                  <a:pt x="1117065" y="381955"/>
                </a:lnTo>
                <a:lnTo>
                  <a:pt x="1163542" y="358848"/>
                </a:lnTo>
                <a:lnTo>
                  <a:pt x="1199602" y="325454"/>
                </a:lnTo>
                <a:lnTo>
                  <a:pt x="1223403" y="284915"/>
                </a:lnTo>
                <a:lnTo>
                  <a:pt x="1233098" y="240374"/>
                </a:lnTo>
                <a:lnTo>
                  <a:pt x="1226844" y="194973"/>
                </a:lnTo>
                <a:lnTo>
                  <a:pt x="1208337" y="161344"/>
                </a:lnTo>
                <a:lnTo>
                  <a:pt x="396480" y="161344"/>
                </a:lnTo>
                <a:lnTo>
                  <a:pt x="363987" y="144367"/>
                </a:lnTo>
                <a:lnTo>
                  <a:pt x="327446" y="135085"/>
                </a:lnTo>
                <a:lnTo>
                  <a:pt x="288252" y="134306"/>
                </a:lnTo>
                <a:close/>
              </a:path>
              <a:path w="1233170" h="758825">
                <a:moveTo>
                  <a:pt x="974763" y="574835"/>
                </a:moveTo>
                <a:lnTo>
                  <a:pt x="803121" y="574835"/>
                </a:lnTo>
                <a:lnTo>
                  <a:pt x="834662" y="589919"/>
                </a:lnTo>
                <a:lnTo>
                  <a:pt x="869755" y="597752"/>
                </a:lnTo>
                <a:lnTo>
                  <a:pt x="907092" y="597783"/>
                </a:lnTo>
                <a:lnTo>
                  <a:pt x="945361" y="589456"/>
                </a:lnTo>
                <a:lnTo>
                  <a:pt x="974763" y="574835"/>
                </a:lnTo>
                <a:close/>
              </a:path>
              <a:path w="1233170" h="758825">
                <a:moveTo>
                  <a:pt x="558376" y="788"/>
                </a:moveTo>
                <a:lnTo>
                  <a:pt x="512876" y="9833"/>
                </a:lnTo>
                <a:lnTo>
                  <a:pt x="464546" y="34385"/>
                </a:lnTo>
                <a:lnTo>
                  <a:pt x="427694" y="70243"/>
                </a:lnTo>
                <a:lnTo>
                  <a:pt x="404332" y="113783"/>
                </a:lnTo>
                <a:lnTo>
                  <a:pt x="396480" y="161344"/>
                </a:lnTo>
                <a:lnTo>
                  <a:pt x="1208337" y="161344"/>
                </a:lnTo>
                <a:lnTo>
                  <a:pt x="1204749" y="154824"/>
                </a:lnTo>
                <a:lnTo>
                  <a:pt x="1172119" y="126406"/>
                </a:lnTo>
                <a:lnTo>
                  <a:pt x="992885" y="126406"/>
                </a:lnTo>
                <a:lnTo>
                  <a:pt x="992478" y="118374"/>
                </a:lnTo>
                <a:lnTo>
                  <a:pt x="991362" y="110153"/>
                </a:lnTo>
                <a:lnTo>
                  <a:pt x="989583" y="101871"/>
                </a:lnTo>
                <a:lnTo>
                  <a:pt x="987183" y="93653"/>
                </a:lnTo>
                <a:lnTo>
                  <a:pt x="973898" y="69510"/>
                </a:lnTo>
                <a:lnTo>
                  <a:pt x="700950" y="69510"/>
                </a:lnTo>
                <a:lnTo>
                  <a:pt x="675975" y="38492"/>
                </a:lnTo>
                <a:lnTo>
                  <a:pt x="642303" y="16066"/>
                </a:lnTo>
                <a:lnTo>
                  <a:pt x="602311" y="3182"/>
                </a:lnTo>
                <a:lnTo>
                  <a:pt x="558376" y="788"/>
                </a:lnTo>
                <a:close/>
              </a:path>
              <a:path w="1233170" h="758825">
                <a:moveTo>
                  <a:pt x="1078206" y="101321"/>
                </a:moveTo>
                <a:lnTo>
                  <a:pt x="1027124" y="110531"/>
                </a:lnTo>
                <a:lnTo>
                  <a:pt x="992885" y="126406"/>
                </a:lnTo>
                <a:lnTo>
                  <a:pt x="1172119" y="126406"/>
                </a:lnTo>
                <a:lnTo>
                  <a:pt x="1170374" y="124886"/>
                </a:lnTo>
                <a:lnTo>
                  <a:pt x="1127074" y="106579"/>
                </a:lnTo>
                <a:lnTo>
                  <a:pt x="1078206" y="101321"/>
                </a:lnTo>
                <a:close/>
              </a:path>
              <a:path w="1233170" h="758825">
                <a:moveTo>
                  <a:pt x="838544" y="0"/>
                </a:moveTo>
                <a:lnTo>
                  <a:pt x="787462" y="9210"/>
                </a:lnTo>
                <a:lnTo>
                  <a:pt x="738534" y="33898"/>
                </a:lnTo>
                <a:lnTo>
                  <a:pt x="700950" y="69510"/>
                </a:lnTo>
                <a:lnTo>
                  <a:pt x="973898" y="69510"/>
                </a:lnTo>
                <a:lnTo>
                  <a:pt x="965088" y="53498"/>
                </a:lnTo>
                <a:lnTo>
                  <a:pt x="930712" y="23560"/>
                </a:lnTo>
                <a:lnTo>
                  <a:pt x="887412" y="5255"/>
                </a:lnTo>
                <a:lnTo>
                  <a:pt x="838544" y="0"/>
                </a:lnTo>
                <a:close/>
              </a:path>
            </a:pathLst>
          </a:custGeom>
          <a:solidFill>
            <a:srgbClr val="CFB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877181" y="5261355"/>
            <a:ext cx="869315" cy="30607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35560">
              <a:lnSpc>
                <a:spcPts val="1010"/>
              </a:lnSpc>
              <a:spcBef>
                <a:spcPts val="290"/>
              </a:spcBef>
            </a:pPr>
            <a:r>
              <a:rPr dirty="0" sz="1000" spc="-75" b="1">
                <a:latin typeface="Trebuchet MS"/>
                <a:cs typeface="Trebuchet MS"/>
              </a:rPr>
              <a:t>8-15 </a:t>
            </a:r>
            <a:r>
              <a:rPr dirty="0" sz="1000" spc="40" b="1">
                <a:latin typeface="Trebuchet MS"/>
                <a:cs typeface="Trebuchet MS"/>
              </a:rPr>
              <a:t>% </a:t>
            </a:r>
            <a:r>
              <a:rPr dirty="0" sz="1000" spc="-60" b="1">
                <a:latin typeface="Trebuchet MS"/>
                <a:cs typeface="Trebuchet MS"/>
              </a:rPr>
              <a:t>over </a:t>
            </a:r>
            <a:r>
              <a:rPr dirty="0" sz="1000" spc="-50" b="1">
                <a:latin typeface="Trebuchet MS"/>
                <a:cs typeface="Trebuchet MS"/>
              </a:rPr>
              <a:t>all  </a:t>
            </a:r>
            <a:r>
              <a:rPr dirty="0" sz="1000" spc="-45" b="1">
                <a:latin typeface="Trebuchet MS"/>
                <a:cs typeface="Trebuchet MS"/>
              </a:rPr>
              <a:t>saving</a:t>
            </a:r>
            <a:r>
              <a:rPr dirty="0" sz="1000" spc="-135" b="1">
                <a:latin typeface="Trebuchet MS"/>
                <a:cs typeface="Trebuchet MS"/>
              </a:rPr>
              <a:t> </a:t>
            </a:r>
            <a:r>
              <a:rPr dirty="0" sz="1000" spc="-55" b="1">
                <a:latin typeface="Trebuchet MS"/>
                <a:cs typeface="Trebuchet MS"/>
              </a:rPr>
              <a:t>potential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74692" y="5750779"/>
            <a:ext cx="269011" cy="300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4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156464"/>
            <a:ext cx="3262629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100" spc="-90">
                <a:solidFill>
                  <a:srgbClr val="010101"/>
                </a:solidFill>
              </a:rPr>
              <a:t>Dashboards </a:t>
            </a:r>
            <a:r>
              <a:rPr dirty="0" u="none" sz="1600" spc="-100" b="0">
                <a:solidFill>
                  <a:srgbClr val="010101"/>
                </a:solidFill>
                <a:latin typeface="Trebuchet MS"/>
                <a:cs typeface="Trebuchet MS"/>
              </a:rPr>
              <a:t>- </a:t>
            </a:r>
            <a:r>
              <a:rPr dirty="0" u="none" sz="1200" spc="-5" b="0">
                <a:solidFill>
                  <a:srgbClr val="202124"/>
                </a:solidFill>
                <a:latin typeface="Arial"/>
                <a:cs typeface="Arial"/>
              </a:rPr>
              <a:t>Total Visibility of</a:t>
            </a:r>
            <a:r>
              <a:rPr dirty="0" u="none" sz="1200" spc="-85" b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dirty="0" u="none" sz="1200" spc="-5" b="0">
                <a:solidFill>
                  <a:srgbClr val="202124"/>
                </a:solidFill>
                <a:latin typeface="Arial"/>
                <a:cs typeface="Arial"/>
              </a:rPr>
              <a:t>Business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3009" y="991806"/>
            <a:ext cx="3419995" cy="1502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009" y="4843907"/>
            <a:ext cx="3419995" cy="1536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382820" y="947572"/>
            <a:ext cx="3426460" cy="1640205"/>
            <a:chOff x="4382820" y="947572"/>
            <a:chExt cx="3426460" cy="1640205"/>
          </a:xfrm>
        </p:grpSpPr>
        <p:sp>
          <p:nvSpPr>
            <p:cNvPr id="6" name="object 6"/>
            <p:cNvSpPr/>
            <p:nvPr/>
          </p:nvSpPr>
          <p:spPr>
            <a:xfrm>
              <a:off x="7299074" y="1948078"/>
              <a:ext cx="63649" cy="63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85995" y="950747"/>
              <a:ext cx="3420008" cy="1633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84408" y="949159"/>
              <a:ext cx="3423285" cy="1637030"/>
            </a:xfrm>
            <a:custGeom>
              <a:avLst/>
              <a:gdLst/>
              <a:ahLst/>
              <a:cxnLst/>
              <a:rect l="l" t="t" r="r" b="b"/>
              <a:pathLst>
                <a:path w="3423284" h="1637030">
                  <a:moveTo>
                    <a:pt x="0" y="0"/>
                  </a:moveTo>
                  <a:lnTo>
                    <a:pt x="3423171" y="0"/>
                  </a:lnTo>
                  <a:lnTo>
                    <a:pt x="3423171" y="1636420"/>
                  </a:lnTo>
                  <a:lnTo>
                    <a:pt x="0" y="16364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376470" y="4846447"/>
            <a:ext cx="3439160" cy="1543685"/>
            <a:chOff x="4376470" y="4846447"/>
            <a:chExt cx="3439160" cy="1543685"/>
          </a:xfrm>
        </p:grpSpPr>
        <p:sp>
          <p:nvSpPr>
            <p:cNvPr id="10" name="object 10"/>
            <p:cNvSpPr/>
            <p:nvPr/>
          </p:nvSpPr>
          <p:spPr>
            <a:xfrm>
              <a:off x="4385995" y="4855972"/>
              <a:ext cx="3420008" cy="15242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81233" y="4851209"/>
              <a:ext cx="3429635" cy="1534160"/>
            </a:xfrm>
            <a:custGeom>
              <a:avLst/>
              <a:gdLst/>
              <a:ahLst/>
              <a:cxnLst/>
              <a:rect l="l" t="t" r="r" b="b"/>
              <a:pathLst>
                <a:path w="3429634" h="1534160">
                  <a:moveTo>
                    <a:pt x="0" y="0"/>
                  </a:moveTo>
                  <a:lnTo>
                    <a:pt x="3429521" y="0"/>
                  </a:lnTo>
                  <a:lnTo>
                    <a:pt x="3429521" y="1533800"/>
                  </a:lnTo>
                  <a:lnTo>
                    <a:pt x="0" y="1533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448992" y="2865011"/>
            <a:ext cx="3407814" cy="1582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7419" y="2814053"/>
            <a:ext cx="3419995" cy="163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48992" y="936205"/>
            <a:ext cx="3419995" cy="15917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48992" y="4735692"/>
            <a:ext cx="3419995" cy="164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4376470" y="2958464"/>
            <a:ext cx="3439160" cy="1553210"/>
            <a:chOff x="4376470" y="2958464"/>
            <a:chExt cx="3439160" cy="1553210"/>
          </a:xfrm>
        </p:grpSpPr>
        <p:sp>
          <p:nvSpPr>
            <p:cNvPr id="17" name="object 17"/>
            <p:cNvSpPr/>
            <p:nvPr/>
          </p:nvSpPr>
          <p:spPr>
            <a:xfrm>
              <a:off x="4385995" y="2967989"/>
              <a:ext cx="3419995" cy="127539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81233" y="2963227"/>
              <a:ext cx="3429635" cy="1543685"/>
            </a:xfrm>
            <a:custGeom>
              <a:avLst/>
              <a:gdLst/>
              <a:ahLst/>
              <a:cxnLst/>
              <a:rect l="l" t="t" r="r" b="b"/>
              <a:pathLst>
                <a:path w="3429634" h="1543685">
                  <a:moveTo>
                    <a:pt x="0" y="0"/>
                  </a:moveTo>
                  <a:lnTo>
                    <a:pt x="3429521" y="0"/>
                  </a:lnTo>
                  <a:lnTo>
                    <a:pt x="3429521" y="1543420"/>
                  </a:lnTo>
                  <a:lnTo>
                    <a:pt x="0" y="15434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pc="-40"/>
              <a:t>Enabling </a:t>
            </a:r>
            <a:r>
              <a:rPr dirty="0" spc="-35"/>
              <a:t>Urban</a:t>
            </a:r>
            <a:r>
              <a:rPr dirty="0" spc="-130"/>
              <a:t> </a:t>
            </a:r>
            <a:r>
              <a:rPr dirty="0" spc="-20"/>
              <a:t>Mobility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15"/>
              <a:t>10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383524" y="6593113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30">
                <a:latin typeface="Trebuchet MS"/>
                <a:cs typeface="Trebuchet MS"/>
              </a:rPr>
              <a:t>NGFV India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-55">
                <a:latin typeface="Trebuchet MS"/>
                <a:cs typeface="Trebuchet MS"/>
              </a:rPr>
              <a:t>Pvt. </a:t>
            </a:r>
            <a:r>
              <a:rPr dirty="0" sz="800" spc="-60">
                <a:latin typeface="Trebuchet MS"/>
                <a:cs typeface="Trebuchet MS"/>
              </a:rPr>
              <a:t>Ltd.| </a:t>
            </a:r>
            <a:r>
              <a:rPr dirty="0" sz="800" spc="-45">
                <a:latin typeface="Trebuchet MS"/>
                <a:cs typeface="Trebuchet MS"/>
                <a:hlinkClick r:id="rId12"/>
              </a:rPr>
              <a:t>www.efmfm.com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2023-08-29T07:26:41Z</dcterms:created>
  <dcterms:modified xsi:type="dcterms:W3CDTF">2023-08-29T07:26:41Z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2023-08-09T00:00:00Z</vt:filetime>
  </property>
  <property fmtid="{D5CDD505-2E9C-101B-9397-08002B2CF9AE}" pid="3" name="LastSaved">
    <vt:filetime>2023-08-29T00:00:00Z</vt:filetime>
  </property>
</Properties>
</file>